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diagrams/data4.xml" ContentType="application/vnd.openxmlformats-officedocument.drawingml.diagramData+xml"/>
  <Override PartName="/ppt/diagrams/data3.xml" ContentType="application/vnd.openxmlformats-officedocument.drawingml.diagramData+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diagrams/data1.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diagrams/data5.xml" ContentType="application/vnd.openxmlformats-officedocument.drawingml.diagramData+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slideLayouts/slideLayout70.xml" ContentType="application/vnd.openxmlformats-officedocument.presentationml.slideLayout+xml"/>
  <Override PartName="/ppt/notesSlides/notesSlide5.xml" ContentType="application/vnd.openxmlformats-officedocument.presentationml.notesSlide+xml"/>
  <Override PartName="/ppt/notesSlides/notesSlide6.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theme/theme7.xml" ContentType="application/vnd.openxmlformats-officedocument.theme+xml"/>
  <Override PartName="/ppt/theme/theme6.xml" ContentType="application/vnd.openxmlformats-officedocument.theme+xml"/>
  <Override PartName="/ppt/theme/theme5.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648" r:id="rId1"/>
    <p:sldMasterId id="2147483660" r:id="rId2"/>
    <p:sldMasterId id="2147483677" r:id="rId3"/>
    <p:sldMasterId id="2147483694" r:id="rId4"/>
    <p:sldMasterId id="2147483711" r:id="rId5"/>
    <p:sldMasterId id="2147483735" r:id="rId6"/>
  </p:sldMasterIdLst>
  <p:notesMasterIdLst>
    <p:notesMasterId r:id="rId51"/>
  </p:notesMasterIdLst>
  <p:sldIdLst>
    <p:sldId id="329" r:id="rId7"/>
    <p:sldId id="332" r:id="rId8"/>
    <p:sldId id="259" r:id="rId9"/>
    <p:sldId id="260" r:id="rId10"/>
    <p:sldId id="333" r:id="rId11"/>
    <p:sldId id="335" r:id="rId12"/>
    <p:sldId id="334" r:id="rId13"/>
    <p:sldId id="336" r:id="rId14"/>
    <p:sldId id="337" r:id="rId15"/>
    <p:sldId id="339" r:id="rId16"/>
    <p:sldId id="341" r:id="rId17"/>
    <p:sldId id="340" r:id="rId18"/>
    <p:sldId id="342" r:id="rId19"/>
    <p:sldId id="345" r:id="rId20"/>
    <p:sldId id="343" r:id="rId21"/>
    <p:sldId id="386" r:id="rId22"/>
    <p:sldId id="387" r:id="rId23"/>
    <p:sldId id="388" r:id="rId24"/>
    <p:sldId id="349" r:id="rId25"/>
    <p:sldId id="350" r:id="rId26"/>
    <p:sldId id="351" r:id="rId27"/>
    <p:sldId id="352" r:id="rId28"/>
    <p:sldId id="353" r:id="rId29"/>
    <p:sldId id="355" r:id="rId30"/>
    <p:sldId id="369" r:id="rId31"/>
    <p:sldId id="393" r:id="rId32"/>
    <p:sldId id="394" r:id="rId33"/>
    <p:sldId id="284" r:id="rId34"/>
    <p:sldId id="263" r:id="rId35"/>
    <p:sldId id="381" r:id="rId36"/>
    <p:sldId id="382" r:id="rId37"/>
    <p:sldId id="383" r:id="rId38"/>
    <p:sldId id="385" r:id="rId39"/>
    <p:sldId id="376" r:id="rId40"/>
    <p:sldId id="377" r:id="rId41"/>
    <p:sldId id="378" r:id="rId42"/>
    <p:sldId id="374" r:id="rId43"/>
    <p:sldId id="375" r:id="rId44"/>
    <p:sldId id="379" r:id="rId45"/>
    <p:sldId id="380" r:id="rId46"/>
    <p:sldId id="370" r:id="rId47"/>
    <p:sldId id="371" r:id="rId48"/>
    <p:sldId id="373" r:id="rId49"/>
    <p:sldId id="372"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A330"/>
    <a:srgbClr val="E4B6DF"/>
    <a:srgbClr val="E4B4D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365" autoAdjust="0"/>
    <p:restoredTop sz="94660"/>
  </p:normalViewPr>
  <p:slideViewPr>
    <p:cSldViewPr snapToGrid="0">
      <p:cViewPr varScale="1">
        <p:scale>
          <a:sx n="101" d="100"/>
          <a:sy n="101" d="100"/>
        </p:scale>
        <p:origin x="25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viewProps" Target="viewProps.xml"/><Relationship Id="rId58" Type="http://schemas.openxmlformats.org/officeDocument/2006/relationships/customXml" Target="../customXml/item3.xml"/><Relationship Id="rId5" Type="http://schemas.openxmlformats.org/officeDocument/2006/relationships/slideMaster" Target="slideMasters/slideMaster5.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customXml" Target="../customXml/item1.xml"/><Relationship Id="rId8" Type="http://schemas.openxmlformats.org/officeDocument/2006/relationships/slide" Target="slides/slide2.xml"/><Relationship Id="rId51"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customXml" Target="../customXml/item2.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presProps" Target="pres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CCAF82-AA1C-445F-9C82-0829D55BA5F4}"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1357283D-EEA8-4926-9A26-F8A09E8AEB26}">
      <dgm:prSet/>
      <dgm:spPr/>
      <dgm:t>
        <a:bodyPr/>
        <a:lstStyle/>
        <a:p>
          <a:r>
            <a:rPr lang="en-US" i="0" dirty="0"/>
            <a:t>Development of zero-emission trucks (e.g., hybrid-, electric-, or hydrogen-based) along with connected and automated vehicle technologies </a:t>
          </a:r>
        </a:p>
      </dgm:t>
    </dgm:pt>
    <dgm:pt modelId="{7DD4281A-0B5A-4294-B53C-E3DDBCAC7355}" type="parTrans" cxnId="{91D8EFCB-6626-4D13-8CF0-21B43B4729CA}">
      <dgm:prSet/>
      <dgm:spPr/>
      <dgm:t>
        <a:bodyPr/>
        <a:lstStyle/>
        <a:p>
          <a:endParaRPr lang="en-US"/>
        </a:p>
      </dgm:t>
    </dgm:pt>
    <dgm:pt modelId="{E2FB31E2-6819-4D26-88E2-37A315363412}" type="sibTrans" cxnId="{91D8EFCB-6626-4D13-8CF0-21B43B4729CA}">
      <dgm:prSet/>
      <dgm:spPr/>
      <dgm:t>
        <a:bodyPr/>
        <a:lstStyle/>
        <a:p>
          <a:endParaRPr lang="en-US"/>
        </a:p>
      </dgm:t>
    </dgm:pt>
    <dgm:pt modelId="{8FE04AC5-64C8-43B6-A62A-934525416AF3}">
      <dgm:prSet/>
      <dgm:spPr/>
      <dgm:t>
        <a:bodyPr/>
        <a:lstStyle/>
        <a:p>
          <a:r>
            <a:rPr lang="en-US" i="0" dirty="0"/>
            <a:t>Development of new technologies (e.g. AI, alternative fueling infrastructure, and unique electric identifiers) </a:t>
          </a:r>
        </a:p>
      </dgm:t>
    </dgm:pt>
    <dgm:pt modelId="{4B118A6F-E6FC-4ED8-8CE8-6425445EB24F}" type="parTrans" cxnId="{131207F5-2ACC-4D62-B368-3B1232846936}">
      <dgm:prSet/>
      <dgm:spPr/>
      <dgm:t>
        <a:bodyPr/>
        <a:lstStyle/>
        <a:p>
          <a:endParaRPr lang="en-US"/>
        </a:p>
      </dgm:t>
    </dgm:pt>
    <dgm:pt modelId="{8720C89D-71D5-45AA-8981-F81F8D15FC67}" type="sibTrans" cxnId="{131207F5-2ACC-4D62-B368-3B1232846936}">
      <dgm:prSet/>
      <dgm:spPr/>
      <dgm:t>
        <a:bodyPr/>
        <a:lstStyle/>
        <a:p>
          <a:endParaRPr lang="en-US"/>
        </a:p>
      </dgm:t>
    </dgm:pt>
    <dgm:pt modelId="{29358C34-29F1-4D7F-9455-C29A1A454F2A}">
      <dgm:prSet/>
      <dgm:spPr/>
      <dgm:t>
        <a:bodyPr/>
        <a:lstStyle/>
        <a:p>
          <a:r>
            <a:rPr lang="en-US" i="0" dirty="0"/>
            <a:t>Adoption of alternative fuel taxes in the United States and Canada </a:t>
          </a:r>
        </a:p>
      </dgm:t>
    </dgm:pt>
    <dgm:pt modelId="{91F0F6E1-DDAE-4EFD-BE66-6F0BDC7293AC}" type="parTrans" cxnId="{3C0E75EA-8CEA-4718-BA9C-0735B9AA802A}">
      <dgm:prSet/>
      <dgm:spPr/>
      <dgm:t>
        <a:bodyPr/>
        <a:lstStyle/>
        <a:p>
          <a:endParaRPr lang="en-US"/>
        </a:p>
      </dgm:t>
    </dgm:pt>
    <dgm:pt modelId="{DD67C0A6-22E4-47BB-AB41-5D170C260A04}" type="sibTrans" cxnId="{3C0E75EA-8CEA-4718-BA9C-0735B9AA802A}">
      <dgm:prSet/>
      <dgm:spPr/>
      <dgm:t>
        <a:bodyPr/>
        <a:lstStyle/>
        <a:p>
          <a:endParaRPr lang="en-US"/>
        </a:p>
      </dgm:t>
    </dgm:pt>
    <dgm:pt modelId="{B24867D4-5714-49FA-8040-696B0BBB6984}">
      <dgm:prSet/>
      <dgm:spPr/>
      <dgm:t>
        <a:bodyPr/>
        <a:lstStyle/>
        <a:p>
          <a:r>
            <a:rPr lang="en-US" i="0" dirty="0"/>
            <a:t>Ongoing modifications to the structural, regulatory, and organizational environments of IFTA, Inc.’s member jurisdictions </a:t>
          </a:r>
        </a:p>
      </dgm:t>
    </dgm:pt>
    <dgm:pt modelId="{7C93BD2D-A7C3-4542-9BDE-25AEDAE83E01}" type="parTrans" cxnId="{9D0D6813-A2B6-4B0C-9F53-BFE053749F85}">
      <dgm:prSet/>
      <dgm:spPr/>
      <dgm:t>
        <a:bodyPr/>
        <a:lstStyle/>
        <a:p>
          <a:endParaRPr lang="en-US"/>
        </a:p>
      </dgm:t>
    </dgm:pt>
    <dgm:pt modelId="{8E6F3765-7F27-43A4-9EF3-2A4FAD3C8B52}" type="sibTrans" cxnId="{9D0D6813-A2B6-4B0C-9F53-BFE053749F85}">
      <dgm:prSet/>
      <dgm:spPr/>
      <dgm:t>
        <a:bodyPr/>
        <a:lstStyle/>
        <a:p>
          <a:endParaRPr lang="en-US"/>
        </a:p>
      </dgm:t>
    </dgm:pt>
    <dgm:pt modelId="{8A81DBB7-828D-431B-9BED-9902D75EB324}">
      <dgm:prSet/>
      <dgm:spPr/>
      <dgm:t>
        <a:bodyPr/>
        <a:lstStyle/>
        <a:p>
          <a:r>
            <a:rPr lang="en-US" i="0" dirty="0"/>
            <a:t>The trucking industry and general public’s response to emerging technological, policy, regulatory, and highway funding changes </a:t>
          </a:r>
        </a:p>
      </dgm:t>
    </dgm:pt>
    <dgm:pt modelId="{375BC47E-B443-4380-AB9C-7EE15FEC2CF8}" type="parTrans" cxnId="{C7B0EEFF-EAC2-414E-BFEA-0FDDCFBA1C40}">
      <dgm:prSet/>
      <dgm:spPr/>
      <dgm:t>
        <a:bodyPr/>
        <a:lstStyle/>
        <a:p>
          <a:endParaRPr lang="en-US"/>
        </a:p>
      </dgm:t>
    </dgm:pt>
    <dgm:pt modelId="{7FE5F037-B1D8-400B-BCC2-AE2ED674E789}" type="sibTrans" cxnId="{C7B0EEFF-EAC2-414E-BFEA-0FDDCFBA1C40}">
      <dgm:prSet/>
      <dgm:spPr/>
      <dgm:t>
        <a:bodyPr/>
        <a:lstStyle/>
        <a:p>
          <a:endParaRPr lang="en-US"/>
        </a:p>
      </dgm:t>
    </dgm:pt>
    <dgm:pt modelId="{26DE4EB7-49CF-428B-9221-E3CD8544CF18}" type="pres">
      <dgm:prSet presAssocID="{52CCAF82-AA1C-445F-9C82-0829D55BA5F4}" presName="root" presStyleCnt="0">
        <dgm:presLayoutVars>
          <dgm:dir/>
          <dgm:resizeHandles val="exact"/>
        </dgm:presLayoutVars>
      </dgm:prSet>
      <dgm:spPr/>
    </dgm:pt>
    <dgm:pt modelId="{1B7040A0-B018-442B-9C00-382B2EF6D7F3}" type="pres">
      <dgm:prSet presAssocID="{1357283D-EEA8-4926-9A26-F8A09E8AEB26}" presName="compNode" presStyleCnt="0"/>
      <dgm:spPr/>
    </dgm:pt>
    <dgm:pt modelId="{A5126C29-F09A-4F18-988A-CF0A590C49D8}" type="pres">
      <dgm:prSet presAssocID="{1357283D-EEA8-4926-9A26-F8A09E8AEB26}" presName="bgRect" presStyleLbl="bgShp" presStyleIdx="0" presStyleCnt="5"/>
      <dgm:spPr/>
    </dgm:pt>
    <dgm:pt modelId="{9C0BBFA0-B2D9-4333-B049-D4DF364BA7DE}" type="pres">
      <dgm:prSet presAssocID="{1357283D-EEA8-4926-9A26-F8A09E8AEB26}" presName="iconRect" presStyleLbl="node1" presStyleIdx="0" presStyleCnt="5"/>
      <dgm:spPr>
        <a:blipFill>
          <a:blip xmlns:r="http://schemas.openxmlformats.org/officeDocument/2006/relationships" r:embed="rId1" cstate="hq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ruck"/>
        </a:ext>
      </dgm:extLst>
    </dgm:pt>
    <dgm:pt modelId="{2631BBA2-85DF-4CE3-9E50-1081368554CF}" type="pres">
      <dgm:prSet presAssocID="{1357283D-EEA8-4926-9A26-F8A09E8AEB26}" presName="spaceRect" presStyleCnt="0"/>
      <dgm:spPr/>
    </dgm:pt>
    <dgm:pt modelId="{D5BD5240-CF95-4F48-9644-CF4D5F50905F}" type="pres">
      <dgm:prSet presAssocID="{1357283D-EEA8-4926-9A26-F8A09E8AEB26}" presName="parTx" presStyleLbl="revTx" presStyleIdx="0" presStyleCnt="5">
        <dgm:presLayoutVars>
          <dgm:chMax val="0"/>
          <dgm:chPref val="0"/>
        </dgm:presLayoutVars>
      </dgm:prSet>
      <dgm:spPr/>
    </dgm:pt>
    <dgm:pt modelId="{C443DE78-BE44-4F15-B833-76D89FE0193D}" type="pres">
      <dgm:prSet presAssocID="{E2FB31E2-6819-4D26-88E2-37A315363412}" presName="sibTrans" presStyleCnt="0"/>
      <dgm:spPr/>
    </dgm:pt>
    <dgm:pt modelId="{0B297ABB-6DC5-458D-96E1-803156534EA6}" type="pres">
      <dgm:prSet presAssocID="{8FE04AC5-64C8-43B6-A62A-934525416AF3}" presName="compNode" presStyleCnt="0"/>
      <dgm:spPr/>
    </dgm:pt>
    <dgm:pt modelId="{E6FE3F21-348D-40A4-ABBC-290E93A56591}" type="pres">
      <dgm:prSet presAssocID="{8FE04AC5-64C8-43B6-A62A-934525416AF3}" presName="bgRect" presStyleLbl="bgShp" presStyleIdx="1" presStyleCnt="5"/>
      <dgm:spPr/>
    </dgm:pt>
    <dgm:pt modelId="{4E414D89-236E-4E7F-A8B2-0F958EB8C0E1}" type="pres">
      <dgm:prSet presAssocID="{8FE04AC5-64C8-43B6-A62A-934525416AF3}" presName="iconRect" presStyleLbl="node1" presStyleIdx="1" presStyleCnt="5"/>
      <dgm:spPr>
        <a:blipFill>
          <a:blip xmlns:r="http://schemas.openxmlformats.org/officeDocument/2006/relationships"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Electric Car"/>
        </a:ext>
      </dgm:extLst>
    </dgm:pt>
    <dgm:pt modelId="{ABF0CA40-54FB-49F1-BA34-F9DD7A75DB72}" type="pres">
      <dgm:prSet presAssocID="{8FE04AC5-64C8-43B6-A62A-934525416AF3}" presName="spaceRect" presStyleCnt="0"/>
      <dgm:spPr/>
    </dgm:pt>
    <dgm:pt modelId="{278BA902-64C2-4BEF-8D32-5DCEBFA23361}" type="pres">
      <dgm:prSet presAssocID="{8FE04AC5-64C8-43B6-A62A-934525416AF3}" presName="parTx" presStyleLbl="revTx" presStyleIdx="1" presStyleCnt="5">
        <dgm:presLayoutVars>
          <dgm:chMax val="0"/>
          <dgm:chPref val="0"/>
        </dgm:presLayoutVars>
      </dgm:prSet>
      <dgm:spPr/>
    </dgm:pt>
    <dgm:pt modelId="{077F5036-F5E5-4919-96EF-C2220097D21A}" type="pres">
      <dgm:prSet presAssocID="{8720C89D-71D5-45AA-8981-F81F8D15FC67}" presName="sibTrans" presStyleCnt="0"/>
      <dgm:spPr/>
    </dgm:pt>
    <dgm:pt modelId="{17709FCF-4069-4371-A720-D87994447BC8}" type="pres">
      <dgm:prSet presAssocID="{29358C34-29F1-4D7F-9455-C29A1A454F2A}" presName="compNode" presStyleCnt="0"/>
      <dgm:spPr/>
    </dgm:pt>
    <dgm:pt modelId="{424430F1-D6D6-4CEB-82AD-FBAEE95540EC}" type="pres">
      <dgm:prSet presAssocID="{29358C34-29F1-4D7F-9455-C29A1A454F2A}" presName="bgRect" presStyleLbl="bgShp" presStyleIdx="2" presStyleCnt="5"/>
      <dgm:spPr/>
    </dgm:pt>
    <dgm:pt modelId="{339B43D1-5EDD-4ECC-8331-BC3AFCD5C854}" type="pres">
      <dgm:prSet presAssocID="{29358C34-29F1-4D7F-9455-C29A1A454F2A}"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ar"/>
        </a:ext>
      </dgm:extLst>
    </dgm:pt>
    <dgm:pt modelId="{08467266-6E6A-4368-81C2-F0C5523E91B2}" type="pres">
      <dgm:prSet presAssocID="{29358C34-29F1-4D7F-9455-C29A1A454F2A}" presName="spaceRect" presStyleCnt="0"/>
      <dgm:spPr/>
    </dgm:pt>
    <dgm:pt modelId="{B869B385-71B4-4EDD-A836-BA66B34A49F2}" type="pres">
      <dgm:prSet presAssocID="{29358C34-29F1-4D7F-9455-C29A1A454F2A}" presName="parTx" presStyleLbl="revTx" presStyleIdx="2" presStyleCnt="5">
        <dgm:presLayoutVars>
          <dgm:chMax val="0"/>
          <dgm:chPref val="0"/>
        </dgm:presLayoutVars>
      </dgm:prSet>
      <dgm:spPr/>
    </dgm:pt>
    <dgm:pt modelId="{85E375A6-1786-474A-BE73-7B4D064864F9}" type="pres">
      <dgm:prSet presAssocID="{DD67C0A6-22E4-47BB-AB41-5D170C260A04}" presName="sibTrans" presStyleCnt="0"/>
      <dgm:spPr/>
    </dgm:pt>
    <dgm:pt modelId="{049DAF1C-27D0-473A-8BFA-2DF16A6CF678}" type="pres">
      <dgm:prSet presAssocID="{B24867D4-5714-49FA-8040-696B0BBB6984}" presName="compNode" presStyleCnt="0"/>
      <dgm:spPr/>
    </dgm:pt>
    <dgm:pt modelId="{8948F06E-8DC3-47F5-AE61-28518666EE1B}" type="pres">
      <dgm:prSet presAssocID="{B24867D4-5714-49FA-8040-696B0BBB6984}" presName="bgRect" presStyleLbl="bgShp" presStyleIdx="3" presStyleCnt="5"/>
      <dgm:spPr/>
    </dgm:pt>
    <dgm:pt modelId="{C89CB130-5381-41F9-83E4-421E4373D74D}" type="pres">
      <dgm:prSet presAssocID="{B24867D4-5714-49FA-8040-696B0BBB6984}" presName="iconRect" presStyleLbl="node1" presStyleIdx="3" presStyleCnt="5"/>
      <dgm:spPr>
        <a:blipFill>
          <a:blip xmlns:r="http://schemas.openxmlformats.org/officeDocument/2006/relationships"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ranching Diagram"/>
        </a:ext>
      </dgm:extLst>
    </dgm:pt>
    <dgm:pt modelId="{88103155-CC82-49FA-8275-9F8560366A37}" type="pres">
      <dgm:prSet presAssocID="{B24867D4-5714-49FA-8040-696B0BBB6984}" presName="spaceRect" presStyleCnt="0"/>
      <dgm:spPr/>
    </dgm:pt>
    <dgm:pt modelId="{AC94F404-8E9E-436A-B899-0C6DEF399742}" type="pres">
      <dgm:prSet presAssocID="{B24867D4-5714-49FA-8040-696B0BBB6984}" presName="parTx" presStyleLbl="revTx" presStyleIdx="3" presStyleCnt="5">
        <dgm:presLayoutVars>
          <dgm:chMax val="0"/>
          <dgm:chPref val="0"/>
        </dgm:presLayoutVars>
      </dgm:prSet>
      <dgm:spPr/>
    </dgm:pt>
    <dgm:pt modelId="{8344C368-C51A-4ED6-A9C3-697458CD4C47}" type="pres">
      <dgm:prSet presAssocID="{8E6F3765-7F27-43A4-9EF3-2A4FAD3C8B52}" presName="sibTrans" presStyleCnt="0"/>
      <dgm:spPr/>
    </dgm:pt>
    <dgm:pt modelId="{F0D5E671-3E5C-45DF-AD5D-1A5A4F4A9C51}" type="pres">
      <dgm:prSet presAssocID="{8A81DBB7-828D-431B-9BED-9902D75EB324}" presName="compNode" presStyleCnt="0"/>
      <dgm:spPr/>
    </dgm:pt>
    <dgm:pt modelId="{A6342177-D27D-4F30-B8E2-7E8B9FC786CF}" type="pres">
      <dgm:prSet presAssocID="{8A81DBB7-828D-431B-9BED-9902D75EB324}" presName="bgRect" presStyleLbl="bgShp" presStyleIdx="4" presStyleCnt="5"/>
      <dgm:spPr/>
    </dgm:pt>
    <dgm:pt modelId="{143EE002-C516-4FA2-A283-11CF145D3F17}" type="pres">
      <dgm:prSet presAssocID="{8A81DBB7-828D-431B-9BED-9902D75EB324}" presName="iconRect" presStyleLbl="node1" presStyleIdx="4" presStyleCnt="5"/>
      <dgm:spPr>
        <a:blipFill>
          <a:blip xmlns:r="http://schemas.openxmlformats.org/officeDocument/2006/relationships"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Dump truck"/>
        </a:ext>
      </dgm:extLst>
    </dgm:pt>
    <dgm:pt modelId="{319C0149-B2A9-4C9B-A1ED-8872D65838CC}" type="pres">
      <dgm:prSet presAssocID="{8A81DBB7-828D-431B-9BED-9902D75EB324}" presName="spaceRect" presStyleCnt="0"/>
      <dgm:spPr/>
    </dgm:pt>
    <dgm:pt modelId="{BA648F76-D4A3-4F3A-919A-ED3E173A7199}" type="pres">
      <dgm:prSet presAssocID="{8A81DBB7-828D-431B-9BED-9902D75EB324}" presName="parTx" presStyleLbl="revTx" presStyleIdx="4" presStyleCnt="5">
        <dgm:presLayoutVars>
          <dgm:chMax val="0"/>
          <dgm:chPref val="0"/>
        </dgm:presLayoutVars>
      </dgm:prSet>
      <dgm:spPr/>
    </dgm:pt>
  </dgm:ptLst>
  <dgm:cxnLst>
    <dgm:cxn modelId="{D4673C0F-0372-48BD-BB91-E6E6D19EB77E}" type="presOf" srcId="{52CCAF82-AA1C-445F-9C82-0829D55BA5F4}" destId="{26DE4EB7-49CF-428B-9221-E3CD8544CF18}" srcOrd="0" destOrd="0" presId="urn:microsoft.com/office/officeart/2018/2/layout/IconVerticalSolidList"/>
    <dgm:cxn modelId="{9D0D6813-A2B6-4B0C-9F53-BFE053749F85}" srcId="{52CCAF82-AA1C-445F-9C82-0829D55BA5F4}" destId="{B24867D4-5714-49FA-8040-696B0BBB6984}" srcOrd="3" destOrd="0" parTransId="{7C93BD2D-A7C3-4542-9BDE-25AEDAE83E01}" sibTransId="{8E6F3765-7F27-43A4-9EF3-2A4FAD3C8B52}"/>
    <dgm:cxn modelId="{A0B98813-2B25-49A7-A570-028A3A8820CA}" type="presOf" srcId="{8A81DBB7-828D-431B-9BED-9902D75EB324}" destId="{BA648F76-D4A3-4F3A-919A-ED3E173A7199}" srcOrd="0" destOrd="0" presId="urn:microsoft.com/office/officeart/2018/2/layout/IconVerticalSolidList"/>
    <dgm:cxn modelId="{E605AC17-9328-4A23-A064-93A301CF4B3F}" type="presOf" srcId="{1357283D-EEA8-4926-9A26-F8A09E8AEB26}" destId="{D5BD5240-CF95-4F48-9644-CF4D5F50905F}" srcOrd="0" destOrd="0" presId="urn:microsoft.com/office/officeart/2018/2/layout/IconVerticalSolidList"/>
    <dgm:cxn modelId="{03C88767-5814-4249-A558-18337BCAFCAA}" type="presOf" srcId="{8FE04AC5-64C8-43B6-A62A-934525416AF3}" destId="{278BA902-64C2-4BEF-8D32-5DCEBFA23361}" srcOrd="0" destOrd="0" presId="urn:microsoft.com/office/officeart/2018/2/layout/IconVerticalSolidList"/>
    <dgm:cxn modelId="{6A476770-AB98-4E13-A03C-9CE1B8D80658}" type="presOf" srcId="{29358C34-29F1-4D7F-9455-C29A1A454F2A}" destId="{B869B385-71B4-4EDD-A836-BA66B34A49F2}" srcOrd="0" destOrd="0" presId="urn:microsoft.com/office/officeart/2018/2/layout/IconVerticalSolidList"/>
    <dgm:cxn modelId="{684BE8AE-CE4D-49A1-A190-D936FDE41E40}" type="presOf" srcId="{B24867D4-5714-49FA-8040-696B0BBB6984}" destId="{AC94F404-8E9E-436A-B899-0C6DEF399742}" srcOrd="0" destOrd="0" presId="urn:microsoft.com/office/officeart/2018/2/layout/IconVerticalSolidList"/>
    <dgm:cxn modelId="{91D8EFCB-6626-4D13-8CF0-21B43B4729CA}" srcId="{52CCAF82-AA1C-445F-9C82-0829D55BA5F4}" destId="{1357283D-EEA8-4926-9A26-F8A09E8AEB26}" srcOrd="0" destOrd="0" parTransId="{7DD4281A-0B5A-4294-B53C-E3DDBCAC7355}" sibTransId="{E2FB31E2-6819-4D26-88E2-37A315363412}"/>
    <dgm:cxn modelId="{3C0E75EA-8CEA-4718-BA9C-0735B9AA802A}" srcId="{52CCAF82-AA1C-445F-9C82-0829D55BA5F4}" destId="{29358C34-29F1-4D7F-9455-C29A1A454F2A}" srcOrd="2" destOrd="0" parTransId="{91F0F6E1-DDAE-4EFD-BE66-6F0BDC7293AC}" sibTransId="{DD67C0A6-22E4-47BB-AB41-5D170C260A04}"/>
    <dgm:cxn modelId="{131207F5-2ACC-4D62-B368-3B1232846936}" srcId="{52CCAF82-AA1C-445F-9C82-0829D55BA5F4}" destId="{8FE04AC5-64C8-43B6-A62A-934525416AF3}" srcOrd="1" destOrd="0" parTransId="{4B118A6F-E6FC-4ED8-8CE8-6425445EB24F}" sibTransId="{8720C89D-71D5-45AA-8981-F81F8D15FC67}"/>
    <dgm:cxn modelId="{C7B0EEFF-EAC2-414E-BFEA-0FDDCFBA1C40}" srcId="{52CCAF82-AA1C-445F-9C82-0829D55BA5F4}" destId="{8A81DBB7-828D-431B-9BED-9902D75EB324}" srcOrd="4" destOrd="0" parTransId="{375BC47E-B443-4380-AB9C-7EE15FEC2CF8}" sibTransId="{7FE5F037-B1D8-400B-BCC2-AE2ED674E789}"/>
    <dgm:cxn modelId="{E2194F0A-1660-4047-BCC6-A4060B10219B}" type="presParOf" srcId="{26DE4EB7-49CF-428B-9221-E3CD8544CF18}" destId="{1B7040A0-B018-442B-9C00-382B2EF6D7F3}" srcOrd="0" destOrd="0" presId="urn:microsoft.com/office/officeart/2018/2/layout/IconVerticalSolidList"/>
    <dgm:cxn modelId="{A910D214-3DA9-49B1-A3E1-EA8BAB1789B7}" type="presParOf" srcId="{1B7040A0-B018-442B-9C00-382B2EF6D7F3}" destId="{A5126C29-F09A-4F18-988A-CF0A590C49D8}" srcOrd="0" destOrd="0" presId="urn:microsoft.com/office/officeart/2018/2/layout/IconVerticalSolidList"/>
    <dgm:cxn modelId="{30AB7EC4-FED4-4BBC-BC51-06DBFC07A691}" type="presParOf" srcId="{1B7040A0-B018-442B-9C00-382B2EF6D7F3}" destId="{9C0BBFA0-B2D9-4333-B049-D4DF364BA7DE}" srcOrd="1" destOrd="0" presId="urn:microsoft.com/office/officeart/2018/2/layout/IconVerticalSolidList"/>
    <dgm:cxn modelId="{26962489-396F-4F64-87FD-E3A16D7CC2B1}" type="presParOf" srcId="{1B7040A0-B018-442B-9C00-382B2EF6D7F3}" destId="{2631BBA2-85DF-4CE3-9E50-1081368554CF}" srcOrd="2" destOrd="0" presId="urn:microsoft.com/office/officeart/2018/2/layout/IconVerticalSolidList"/>
    <dgm:cxn modelId="{B3BEE837-388B-43EF-95AA-F74AC2B0B77A}" type="presParOf" srcId="{1B7040A0-B018-442B-9C00-382B2EF6D7F3}" destId="{D5BD5240-CF95-4F48-9644-CF4D5F50905F}" srcOrd="3" destOrd="0" presId="urn:microsoft.com/office/officeart/2018/2/layout/IconVerticalSolidList"/>
    <dgm:cxn modelId="{D0B2F7F9-5813-400F-9AF7-002EC0072F3C}" type="presParOf" srcId="{26DE4EB7-49CF-428B-9221-E3CD8544CF18}" destId="{C443DE78-BE44-4F15-B833-76D89FE0193D}" srcOrd="1" destOrd="0" presId="urn:microsoft.com/office/officeart/2018/2/layout/IconVerticalSolidList"/>
    <dgm:cxn modelId="{DC8EC2D2-99A3-422D-8F63-94E013353E90}" type="presParOf" srcId="{26DE4EB7-49CF-428B-9221-E3CD8544CF18}" destId="{0B297ABB-6DC5-458D-96E1-803156534EA6}" srcOrd="2" destOrd="0" presId="urn:microsoft.com/office/officeart/2018/2/layout/IconVerticalSolidList"/>
    <dgm:cxn modelId="{D5310164-B23E-4F6C-8C1B-611C01501780}" type="presParOf" srcId="{0B297ABB-6DC5-458D-96E1-803156534EA6}" destId="{E6FE3F21-348D-40A4-ABBC-290E93A56591}" srcOrd="0" destOrd="0" presId="urn:microsoft.com/office/officeart/2018/2/layout/IconVerticalSolidList"/>
    <dgm:cxn modelId="{6A557FB2-E325-467D-9B5D-90234EB4D6D3}" type="presParOf" srcId="{0B297ABB-6DC5-458D-96E1-803156534EA6}" destId="{4E414D89-236E-4E7F-A8B2-0F958EB8C0E1}" srcOrd="1" destOrd="0" presId="urn:microsoft.com/office/officeart/2018/2/layout/IconVerticalSolidList"/>
    <dgm:cxn modelId="{3EA92F14-8F31-46B9-9E56-D1BCCD864190}" type="presParOf" srcId="{0B297ABB-6DC5-458D-96E1-803156534EA6}" destId="{ABF0CA40-54FB-49F1-BA34-F9DD7A75DB72}" srcOrd="2" destOrd="0" presId="urn:microsoft.com/office/officeart/2018/2/layout/IconVerticalSolidList"/>
    <dgm:cxn modelId="{6A027E10-CD84-423E-8E53-27A2E7D1264D}" type="presParOf" srcId="{0B297ABB-6DC5-458D-96E1-803156534EA6}" destId="{278BA902-64C2-4BEF-8D32-5DCEBFA23361}" srcOrd="3" destOrd="0" presId="urn:microsoft.com/office/officeart/2018/2/layout/IconVerticalSolidList"/>
    <dgm:cxn modelId="{1CB4F7D6-2A4B-4469-933B-9EC095F4AF90}" type="presParOf" srcId="{26DE4EB7-49CF-428B-9221-E3CD8544CF18}" destId="{077F5036-F5E5-4919-96EF-C2220097D21A}" srcOrd="3" destOrd="0" presId="urn:microsoft.com/office/officeart/2018/2/layout/IconVerticalSolidList"/>
    <dgm:cxn modelId="{2CAC8068-CEB5-4F55-9224-86D8220F35C3}" type="presParOf" srcId="{26DE4EB7-49CF-428B-9221-E3CD8544CF18}" destId="{17709FCF-4069-4371-A720-D87994447BC8}" srcOrd="4" destOrd="0" presId="urn:microsoft.com/office/officeart/2018/2/layout/IconVerticalSolidList"/>
    <dgm:cxn modelId="{76367B1C-3227-476C-B7FB-55FDAC6C0880}" type="presParOf" srcId="{17709FCF-4069-4371-A720-D87994447BC8}" destId="{424430F1-D6D6-4CEB-82AD-FBAEE95540EC}" srcOrd="0" destOrd="0" presId="urn:microsoft.com/office/officeart/2018/2/layout/IconVerticalSolidList"/>
    <dgm:cxn modelId="{48F5BCCC-E64D-4551-B9DD-A1A18C4F5EE1}" type="presParOf" srcId="{17709FCF-4069-4371-A720-D87994447BC8}" destId="{339B43D1-5EDD-4ECC-8331-BC3AFCD5C854}" srcOrd="1" destOrd="0" presId="urn:microsoft.com/office/officeart/2018/2/layout/IconVerticalSolidList"/>
    <dgm:cxn modelId="{DD43E931-DCEC-45B9-AD92-9AF7F8144BFA}" type="presParOf" srcId="{17709FCF-4069-4371-A720-D87994447BC8}" destId="{08467266-6E6A-4368-81C2-F0C5523E91B2}" srcOrd="2" destOrd="0" presId="urn:microsoft.com/office/officeart/2018/2/layout/IconVerticalSolidList"/>
    <dgm:cxn modelId="{E012CD61-9681-4AA9-AAD0-63762FD15C2F}" type="presParOf" srcId="{17709FCF-4069-4371-A720-D87994447BC8}" destId="{B869B385-71B4-4EDD-A836-BA66B34A49F2}" srcOrd="3" destOrd="0" presId="urn:microsoft.com/office/officeart/2018/2/layout/IconVerticalSolidList"/>
    <dgm:cxn modelId="{B7CA9CB5-56F0-4259-8159-E6EAABD4C401}" type="presParOf" srcId="{26DE4EB7-49CF-428B-9221-E3CD8544CF18}" destId="{85E375A6-1786-474A-BE73-7B4D064864F9}" srcOrd="5" destOrd="0" presId="urn:microsoft.com/office/officeart/2018/2/layout/IconVerticalSolidList"/>
    <dgm:cxn modelId="{BD0CFE0E-F1C6-4EA0-9279-38D9B430B4AC}" type="presParOf" srcId="{26DE4EB7-49CF-428B-9221-E3CD8544CF18}" destId="{049DAF1C-27D0-473A-8BFA-2DF16A6CF678}" srcOrd="6" destOrd="0" presId="urn:microsoft.com/office/officeart/2018/2/layout/IconVerticalSolidList"/>
    <dgm:cxn modelId="{44314799-F71E-4971-A8D4-EE2AAEB09AB4}" type="presParOf" srcId="{049DAF1C-27D0-473A-8BFA-2DF16A6CF678}" destId="{8948F06E-8DC3-47F5-AE61-28518666EE1B}" srcOrd="0" destOrd="0" presId="urn:microsoft.com/office/officeart/2018/2/layout/IconVerticalSolidList"/>
    <dgm:cxn modelId="{CE785477-3C49-41DF-AF98-35FB2C497509}" type="presParOf" srcId="{049DAF1C-27D0-473A-8BFA-2DF16A6CF678}" destId="{C89CB130-5381-41F9-83E4-421E4373D74D}" srcOrd="1" destOrd="0" presId="urn:microsoft.com/office/officeart/2018/2/layout/IconVerticalSolidList"/>
    <dgm:cxn modelId="{BA6D15CA-D1CE-402A-81C4-16736A0FC8EB}" type="presParOf" srcId="{049DAF1C-27D0-473A-8BFA-2DF16A6CF678}" destId="{88103155-CC82-49FA-8275-9F8560366A37}" srcOrd="2" destOrd="0" presId="urn:microsoft.com/office/officeart/2018/2/layout/IconVerticalSolidList"/>
    <dgm:cxn modelId="{2CAE36A3-45A4-4CED-BE4B-6589946F9265}" type="presParOf" srcId="{049DAF1C-27D0-473A-8BFA-2DF16A6CF678}" destId="{AC94F404-8E9E-436A-B899-0C6DEF399742}" srcOrd="3" destOrd="0" presId="urn:microsoft.com/office/officeart/2018/2/layout/IconVerticalSolidList"/>
    <dgm:cxn modelId="{B76348FA-FA46-41E0-82AB-FD21725458E1}" type="presParOf" srcId="{26DE4EB7-49CF-428B-9221-E3CD8544CF18}" destId="{8344C368-C51A-4ED6-A9C3-697458CD4C47}" srcOrd="7" destOrd="0" presId="urn:microsoft.com/office/officeart/2018/2/layout/IconVerticalSolidList"/>
    <dgm:cxn modelId="{695966F6-C920-4A95-820F-F18424335A27}" type="presParOf" srcId="{26DE4EB7-49CF-428B-9221-E3CD8544CF18}" destId="{F0D5E671-3E5C-45DF-AD5D-1A5A4F4A9C51}" srcOrd="8" destOrd="0" presId="urn:microsoft.com/office/officeart/2018/2/layout/IconVerticalSolidList"/>
    <dgm:cxn modelId="{84FD28AA-B2AC-4145-A8AD-F3DC16F5066E}" type="presParOf" srcId="{F0D5E671-3E5C-45DF-AD5D-1A5A4F4A9C51}" destId="{A6342177-D27D-4F30-B8E2-7E8B9FC786CF}" srcOrd="0" destOrd="0" presId="urn:microsoft.com/office/officeart/2018/2/layout/IconVerticalSolidList"/>
    <dgm:cxn modelId="{CD9A3E37-3E46-4E97-B2AC-016DA248EB7A}" type="presParOf" srcId="{F0D5E671-3E5C-45DF-AD5D-1A5A4F4A9C51}" destId="{143EE002-C516-4FA2-A283-11CF145D3F17}" srcOrd="1" destOrd="0" presId="urn:microsoft.com/office/officeart/2018/2/layout/IconVerticalSolidList"/>
    <dgm:cxn modelId="{C3DAAEEF-D731-438E-B950-9095CF10DA45}" type="presParOf" srcId="{F0D5E671-3E5C-45DF-AD5D-1A5A4F4A9C51}" destId="{319C0149-B2A9-4C9B-A1ED-8872D65838CC}" srcOrd="2" destOrd="0" presId="urn:microsoft.com/office/officeart/2018/2/layout/IconVerticalSolidList"/>
    <dgm:cxn modelId="{FB7BD39B-0CF7-4ED4-B7D1-EAA6ABE711ED}" type="presParOf" srcId="{F0D5E671-3E5C-45DF-AD5D-1A5A4F4A9C51}" destId="{BA648F76-D4A3-4F3A-919A-ED3E173A719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EB28FAA-C6F3-4FCD-81C8-2BA59F66B98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FC10B85E-8565-4908-930B-C4AC3BD771CF}">
      <dgm:prSet phldrT="[Text]" custT="1"/>
      <dgm:spPr>
        <a:solidFill>
          <a:srgbClr val="1ABFD0"/>
        </a:solidFill>
      </dgm:spPr>
      <dgm:t>
        <a:bodyPr/>
        <a:lstStyle/>
        <a:p>
          <a:pPr algn="l">
            <a:buNone/>
          </a:pPr>
          <a:r>
            <a:rPr lang="en-US" sz="4400" dirty="0"/>
            <a:t>Support member jurisdictions in the collection and distribution of taxes administered under the International Fuel Tax Agreement while strategizing to ensure sustainability.</a:t>
          </a:r>
        </a:p>
      </dgm:t>
    </dgm:pt>
    <dgm:pt modelId="{F2EDFB9E-356C-41C2-B9D4-9A7573C509CA}" type="parTrans" cxnId="{72810D40-C1C5-491E-AF98-348F286F66FF}">
      <dgm:prSet/>
      <dgm:spPr/>
      <dgm:t>
        <a:bodyPr/>
        <a:lstStyle/>
        <a:p>
          <a:endParaRPr lang="en-US"/>
        </a:p>
      </dgm:t>
    </dgm:pt>
    <dgm:pt modelId="{59BB802F-1479-40B5-916C-BA211AD00C35}" type="sibTrans" cxnId="{72810D40-C1C5-491E-AF98-348F286F66FF}">
      <dgm:prSet/>
      <dgm:spPr/>
      <dgm:t>
        <a:bodyPr/>
        <a:lstStyle/>
        <a:p>
          <a:endParaRPr lang="en-US"/>
        </a:p>
      </dgm:t>
    </dgm:pt>
    <dgm:pt modelId="{A328317B-FEAE-418C-B638-9D9DEFD4E235}" type="pres">
      <dgm:prSet presAssocID="{DEB28FAA-C6F3-4FCD-81C8-2BA59F66B98D}" presName="diagram" presStyleCnt="0">
        <dgm:presLayoutVars>
          <dgm:dir/>
          <dgm:resizeHandles val="exact"/>
        </dgm:presLayoutVars>
      </dgm:prSet>
      <dgm:spPr/>
    </dgm:pt>
    <dgm:pt modelId="{89E1B082-AAAC-4653-87D3-A4AF80B0A6E0}" type="pres">
      <dgm:prSet presAssocID="{FC10B85E-8565-4908-930B-C4AC3BD771CF}" presName="node" presStyleLbl="node1" presStyleIdx="0" presStyleCnt="1" custScaleX="145042">
        <dgm:presLayoutVars>
          <dgm:bulletEnabled val="1"/>
        </dgm:presLayoutVars>
      </dgm:prSet>
      <dgm:spPr/>
    </dgm:pt>
  </dgm:ptLst>
  <dgm:cxnLst>
    <dgm:cxn modelId="{90118B05-B6F3-4D7E-880A-82346516A0CA}" type="presOf" srcId="{FC10B85E-8565-4908-930B-C4AC3BD771CF}" destId="{89E1B082-AAAC-4653-87D3-A4AF80B0A6E0}" srcOrd="0" destOrd="0" presId="urn:microsoft.com/office/officeart/2005/8/layout/default"/>
    <dgm:cxn modelId="{72810D40-C1C5-491E-AF98-348F286F66FF}" srcId="{DEB28FAA-C6F3-4FCD-81C8-2BA59F66B98D}" destId="{FC10B85E-8565-4908-930B-C4AC3BD771CF}" srcOrd="0" destOrd="0" parTransId="{F2EDFB9E-356C-41C2-B9D4-9A7573C509CA}" sibTransId="{59BB802F-1479-40B5-916C-BA211AD00C35}"/>
    <dgm:cxn modelId="{389A26D9-EEF0-4C3B-9E50-BF5F6D35478C}" type="presOf" srcId="{DEB28FAA-C6F3-4FCD-81C8-2BA59F66B98D}" destId="{A328317B-FEAE-418C-B638-9D9DEFD4E235}" srcOrd="0" destOrd="0" presId="urn:microsoft.com/office/officeart/2005/8/layout/default"/>
    <dgm:cxn modelId="{7F4B2F40-A611-41F0-9FD7-40EEEB1FF119}" type="presParOf" srcId="{A328317B-FEAE-418C-B638-9D9DEFD4E235}" destId="{89E1B082-AAAC-4653-87D3-A4AF80B0A6E0}"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EB28FAA-C6F3-4FCD-81C8-2BA59F66B98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FC10B85E-8565-4908-930B-C4AC3BD771CF}">
      <dgm:prSet phldrT="[Text]" custT="1"/>
      <dgm:spPr>
        <a:solidFill>
          <a:srgbClr val="21A330"/>
        </a:solidFill>
      </dgm:spPr>
      <dgm:t>
        <a:bodyPr/>
        <a:lstStyle/>
        <a:p>
          <a:pPr algn="l">
            <a:buNone/>
          </a:pPr>
          <a:r>
            <a:rPr lang="en-US" sz="4400" dirty="0"/>
            <a:t>IFTA, Inc. facilitates equitable, efficient and uniform administration of the International Fuel Tax Agreement through collaboration, strategic innovation, education and responsiveness.</a:t>
          </a:r>
        </a:p>
      </dgm:t>
    </dgm:pt>
    <dgm:pt modelId="{F2EDFB9E-356C-41C2-B9D4-9A7573C509CA}" type="parTrans" cxnId="{72810D40-C1C5-491E-AF98-348F286F66FF}">
      <dgm:prSet/>
      <dgm:spPr/>
      <dgm:t>
        <a:bodyPr/>
        <a:lstStyle/>
        <a:p>
          <a:endParaRPr lang="en-US"/>
        </a:p>
      </dgm:t>
    </dgm:pt>
    <dgm:pt modelId="{59BB802F-1479-40B5-916C-BA211AD00C35}" type="sibTrans" cxnId="{72810D40-C1C5-491E-AF98-348F286F66FF}">
      <dgm:prSet/>
      <dgm:spPr/>
      <dgm:t>
        <a:bodyPr/>
        <a:lstStyle/>
        <a:p>
          <a:endParaRPr lang="en-US"/>
        </a:p>
      </dgm:t>
    </dgm:pt>
    <dgm:pt modelId="{A328317B-FEAE-418C-B638-9D9DEFD4E235}" type="pres">
      <dgm:prSet presAssocID="{DEB28FAA-C6F3-4FCD-81C8-2BA59F66B98D}" presName="diagram" presStyleCnt="0">
        <dgm:presLayoutVars>
          <dgm:dir/>
          <dgm:resizeHandles val="exact"/>
        </dgm:presLayoutVars>
      </dgm:prSet>
      <dgm:spPr/>
    </dgm:pt>
    <dgm:pt modelId="{89E1B082-AAAC-4653-87D3-A4AF80B0A6E0}" type="pres">
      <dgm:prSet presAssocID="{FC10B85E-8565-4908-930B-C4AC3BD771CF}" presName="node" presStyleLbl="node1" presStyleIdx="0" presStyleCnt="1" custScaleX="145042" custScaleY="105947" custLinFactNeighborX="0" custLinFactNeighborY="579">
        <dgm:presLayoutVars>
          <dgm:bulletEnabled val="1"/>
        </dgm:presLayoutVars>
      </dgm:prSet>
      <dgm:spPr/>
    </dgm:pt>
  </dgm:ptLst>
  <dgm:cxnLst>
    <dgm:cxn modelId="{90118B05-B6F3-4D7E-880A-82346516A0CA}" type="presOf" srcId="{FC10B85E-8565-4908-930B-C4AC3BD771CF}" destId="{89E1B082-AAAC-4653-87D3-A4AF80B0A6E0}" srcOrd="0" destOrd="0" presId="urn:microsoft.com/office/officeart/2005/8/layout/default"/>
    <dgm:cxn modelId="{72810D40-C1C5-491E-AF98-348F286F66FF}" srcId="{DEB28FAA-C6F3-4FCD-81C8-2BA59F66B98D}" destId="{FC10B85E-8565-4908-930B-C4AC3BD771CF}" srcOrd="0" destOrd="0" parTransId="{F2EDFB9E-356C-41C2-B9D4-9A7573C509CA}" sibTransId="{59BB802F-1479-40B5-916C-BA211AD00C35}"/>
    <dgm:cxn modelId="{389A26D9-EEF0-4C3B-9E50-BF5F6D35478C}" type="presOf" srcId="{DEB28FAA-C6F3-4FCD-81C8-2BA59F66B98D}" destId="{A328317B-FEAE-418C-B638-9D9DEFD4E235}" srcOrd="0" destOrd="0" presId="urn:microsoft.com/office/officeart/2005/8/layout/default"/>
    <dgm:cxn modelId="{7F4B2F40-A611-41F0-9FD7-40EEEB1FF119}" type="presParOf" srcId="{A328317B-FEAE-418C-B638-9D9DEFD4E235}" destId="{89E1B082-AAAC-4653-87D3-A4AF80B0A6E0}"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F22384B-184D-4933-9EC5-DA4B942ACF42}"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E40DA2CA-B3F6-4EA4-812E-12BC49C02A51}">
      <dgm:prSet phldrT="[Text]"/>
      <dgm:spPr/>
      <dgm:t>
        <a:bodyPr/>
        <a:lstStyle/>
        <a:p>
          <a:r>
            <a:rPr lang="en-US" dirty="0"/>
            <a:t>Foster Innovative Solutions</a:t>
          </a:r>
        </a:p>
      </dgm:t>
    </dgm:pt>
    <dgm:pt modelId="{B77A5028-9734-41B9-953E-0856FE8D002F}" type="parTrans" cxnId="{06391381-7CD1-46F5-BA50-D6DC4048257C}">
      <dgm:prSet/>
      <dgm:spPr/>
      <dgm:t>
        <a:bodyPr/>
        <a:lstStyle/>
        <a:p>
          <a:endParaRPr lang="en-US"/>
        </a:p>
      </dgm:t>
    </dgm:pt>
    <dgm:pt modelId="{BE6533D9-EF19-4F7C-BDB6-342602279FC1}" type="sibTrans" cxnId="{06391381-7CD1-46F5-BA50-D6DC4048257C}">
      <dgm:prSet/>
      <dgm:spPr/>
      <dgm:t>
        <a:bodyPr/>
        <a:lstStyle/>
        <a:p>
          <a:endParaRPr lang="en-US"/>
        </a:p>
      </dgm:t>
    </dgm:pt>
    <dgm:pt modelId="{73573847-F58F-408F-A787-3C5376DD0322}">
      <dgm:prSet phldrT="[Text]"/>
      <dgm:spPr/>
      <dgm:t>
        <a:bodyPr/>
        <a:lstStyle/>
        <a:p>
          <a:r>
            <a:rPr lang="en-US" dirty="0"/>
            <a:t>Maintain Operational Continuity</a:t>
          </a:r>
        </a:p>
      </dgm:t>
    </dgm:pt>
    <dgm:pt modelId="{A1D53F7C-950B-4932-A73B-1D2E79D276CF}" type="parTrans" cxnId="{A9DEDA78-FB07-49F7-9717-23CC07E03E27}">
      <dgm:prSet/>
      <dgm:spPr/>
      <dgm:t>
        <a:bodyPr/>
        <a:lstStyle/>
        <a:p>
          <a:endParaRPr lang="en-US"/>
        </a:p>
      </dgm:t>
    </dgm:pt>
    <dgm:pt modelId="{2C5033F3-8EF4-49B6-B1C9-75EE98C41C7E}" type="sibTrans" cxnId="{A9DEDA78-FB07-49F7-9717-23CC07E03E27}">
      <dgm:prSet/>
      <dgm:spPr/>
      <dgm:t>
        <a:bodyPr/>
        <a:lstStyle/>
        <a:p>
          <a:endParaRPr lang="en-US"/>
        </a:p>
      </dgm:t>
    </dgm:pt>
    <dgm:pt modelId="{AEE32957-F72A-4AF6-B68F-D0E1123BE101}">
      <dgm:prSet phldrT="[Text]"/>
      <dgm:spPr/>
      <dgm:t>
        <a:bodyPr/>
        <a:lstStyle/>
        <a:p>
          <a:r>
            <a:rPr lang="en-US" dirty="0"/>
            <a:t>Monitor and Convey Emerging Issues</a:t>
          </a:r>
        </a:p>
      </dgm:t>
    </dgm:pt>
    <dgm:pt modelId="{795B047A-8A58-4037-85A4-BB81EB2B5BAD}" type="parTrans" cxnId="{E09028D1-B7DB-4C6A-9AE5-37D4F6E20582}">
      <dgm:prSet/>
      <dgm:spPr/>
      <dgm:t>
        <a:bodyPr/>
        <a:lstStyle/>
        <a:p>
          <a:endParaRPr lang="en-US"/>
        </a:p>
      </dgm:t>
    </dgm:pt>
    <dgm:pt modelId="{0F440873-0624-4CAF-872E-E04F99B92404}" type="sibTrans" cxnId="{E09028D1-B7DB-4C6A-9AE5-37D4F6E20582}">
      <dgm:prSet/>
      <dgm:spPr/>
      <dgm:t>
        <a:bodyPr/>
        <a:lstStyle/>
        <a:p>
          <a:endParaRPr lang="en-US"/>
        </a:p>
      </dgm:t>
    </dgm:pt>
    <dgm:pt modelId="{76A422F6-8464-4A8E-A2D8-1AC487311166}">
      <dgm:prSet phldrT="[Text]"/>
      <dgm:spPr/>
      <dgm:t>
        <a:bodyPr/>
        <a:lstStyle/>
        <a:p>
          <a:r>
            <a:rPr lang="en-US" dirty="0"/>
            <a:t>Retain Uniformity While Allowing Optional Tax Methodologies</a:t>
          </a:r>
        </a:p>
      </dgm:t>
    </dgm:pt>
    <dgm:pt modelId="{5B21C079-8325-44CB-AB38-2C126E4F25BE}" type="parTrans" cxnId="{DECC9F01-C064-4CE6-B97A-9CFB818F0E63}">
      <dgm:prSet/>
      <dgm:spPr/>
      <dgm:t>
        <a:bodyPr/>
        <a:lstStyle/>
        <a:p>
          <a:endParaRPr lang="en-US"/>
        </a:p>
      </dgm:t>
    </dgm:pt>
    <dgm:pt modelId="{F7DEC4A8-27D7-436D-9279-887CB795A59F}" type="sibTrans" cxnId="{DECC9F01-C064-4CE6-B97A-9CFB818F0E63}">
      <dgm:prSet/>
      <dgm:spPr/>
      <dgm:t>
        <a:bodyPr/>
        <a:lstStyle/>
        <a:p>
          <a:endParaRPr lang="en-US"/>
        </a:p>
      </dgm:t>
    </dgm:pt>
    <dgm:pt modelId="{901FBDEB-5414-4295-B189-93F2ED2FBCB9}">
      <dgm:prSet phldrT="[Text]"/>
      <dgm:spPr/>
      <dgm:t>
        <a:bodyPr/>
        <a:lstStyle/>
        <a:p>
          <a:r>
            <a:rPr lang="en-US" dirty="0"/>
            <a:t>Strengthen Stakeholder Engagement</a:t>
          </a:r>
        </a:p>
      </dgm:t>
    </dgm:pt>
    <dgm:pt modelId="{F335A2B4-E0A8-4DB5-AF4F-107C84CDC29E}" type="parTrans" cxnId="{C45EADAA-827C-43A6-B245-19BB80C47B0D}">
      <dgm:prSet/>
      <dgm:spPr/>
      <dgm:t>
        <a:bodyPr/>
        <a:lstStyle/>
        <a:p>
          <a:endParaRPr lang="en-US"/>
        </a:p>
      </dgm:t>
    </dgm:pt>
    <dgm:pt modelId="{ECAE8753-0DA5-44BC-B82D-E958D8E86D27}" type="sibTrans" cxnId="{C45EADAA-827C-43A6-B245-19BB80C47B0D}">
      <dgm:prSet/>
      <dgm:spPr/>
      <dgm:t>
        <a:bodyPr/>
        <a:lstStyle/>
        <a:p>
          <a:endParaRPr lang="en-US"/>
        </a:p>
      </dgm:t>
    </dgm:pt>
    <dgm:pt modelId="{F9F56EC3-A33F-4DF5-91D3-C74862F1E1DF}">
      <dgm:prSet phldrT="[Text]"/>
      <dgm:spPr/>
      <dgm:t>
        <a:bodyPr/>
        <a:lstStyle/>
        <a:p>
          <a:r>
            <a:rPr lang="en-US" dirty="0"/>
            <a:t>Maintain and Enhance Communication</a:t>
          </a:r>
        </a:p>
      </dgm:t>
    </dgm:pt>
    <dgm:pt modelId="{319FEFBA-1A5B-4C2B-9120-428625BA006F}" type="parTrans" cxnId="{AFDC9BA0-A0D0-4F17-A1EC-310A94CC846A}">
      <dgm:prSet/>
      <dgm:spPr/>
      <dgm:t>
        <a:bodyPr/>
        <a:lstStyle/>
        <a:p>
          <a:endParaRPr lang="en-US"/>
        </a:p>
      </dgm:t>
    </dgm:pt>
    <dgm:pt modelId="{B8EEDEC3-E8BF-4775-8EF5-17E0BFB7BCB0}" type="sibTrans" cxnId="{AFDC9BA0-A0D0-4F17-A1EC-310A94CC846A}">
      <dgm:prSet/>
      <dgm:spPr/>
      <dgm:t>
        <a:bodyPr/>
        <a:lstStyle/>
        <a:p>
          <a:endParaRPr lang="en-US"/>
        </a:p>
      </dgm:t>
    </dgm:pt>
    <dgm:pt modelId="{0F359A67-0C1A-4AE0-8697-59E65719A8D4}" type="pres">
      <dgm:prSet presAssocID="{9F22384B-184D-4933-9EC5-DA4B942ACF42}" presName="diagram" presStyleCnt="0">
        <dgm:presLayoutVars>
          <dgm:dir/>
          <dgm:resizeHandles val="exact"/>
        </dgm:presLayoutVars>
      </dgm:prSet>
      <dgm:spPr/>
    </dgm:pt>
    <dgm:pt modelId="{C7719D61-22BD-4BD5-BA09-DE2EA3828096}" type="pres">
      <dgm:prSet presAssocID="{E40DA2CA-B3F6-4EA4-812E-12BC49C02A51}" presName="node" presStyleLbl="node1" presStyleIdx="0" presStyleCnt="6" custLinFactNeighborY="-3758">
        <dgm:presLayoutVars>
          <dgm:bulletEnabled val="1"/>
        </dgm:presLayoutVars>
      </dgm:prSet>
      <dgm:spPr/>
    </dgm:pt>
    <dgm:pt modelId="{9D8E1891-F869-4B64-9A97-0EE22CF87DAA}" type="pres">
      <dgm:prSet presAssocID="{BE6533D9-EF19-4F7C-BDB6-342602279FC1}" presName="sibTrans" presStyleCnt="0"/>
      <dgm:spPr/>
    </dgm:pt>
    <dgm:pt modelId="{59033F67-2254-4794-84E0-964A60CCBF43}" type="pres">
      <dgm:prSet presAssocID="{73573847-F58F-408F-A787-3C5376DD0322}" presName="node" presStyleLbl="node1" presStyleIdx="1" presStyleCnt="6" custLinFactNeighborY="-10603">
        <dgm:presLayoutVars>
          <dgm:bulletEnabled val="1"/>
        </dgm:presLayoutVars>
      </dgm:prSet>
      <dgm:spPr/>
    </dgm:pt>
    <dgm:pt modelId="{7095047C-8061-4421-B678-9FC7B1939082}" type="pres">
      <dgm:prSet presAssocID="{2C5033F3-8EF4-49B6-B1C9-75EE98C41C7E}" presName="sibTrans" presStyleCnt="0"/>
      <dgm:spPr/>
    </dgm:pt>
    <dgm:pt modelId="{426CDABC-1ABF-44DF-A319-27D83FC84E10}" type="pres">
      <dgm:prSet presAssocID="{AEE32957-F72A-4AF6-B68F-D0E1123BE101}" presName="node" presStyleLbl="node1" presStyleIdx="2" presStyleCnt="6" custLinFactNeighborY="-10603">
        <dgm:presLayoutVars>
          <dgm:bulletEnabled val="1"/>
        </dgm:presLayoutVars>
      </dgm:prSet>
      <dgm:spPr/>
    </dgm:pt>
    <dgm:pt modelId="{C076C63D-4F83-47DF-BC2A-186A3372F4E3}" type="pres">
      <dgm:prSet presAssocID="{0F440873-0624-4CAF-872E-E04F99B92404}" presName="sibTrans" presStyleCnt="0"/>
      <dgm:spPr/>
    </dgm:pt>
    <dgm:pt modelId="{4C85E7C4-ACDD-44E6-BF7F-CC4759B1E317}" type="pres">
      <dgm:prSet presAssocID="{76A422F6-8464-4A8E-A2D8-1AC487311166}" presName="node" presStyleLbl="node1" presStyleIdx="3" presStyleCnt="6" custLinFactNeighborY="-10603">
        <dgm:presLayoutVars>
          <dgm:bulletEnabled val="1"/>
        </dgm:presLayoutVars>
      </dgm:prSet>
      <dgm:spPr/>
    </dgm:pt>
    <dgm:pt modelId="{0EB698D6-D13A-49AC-BEE8-F71A67762555}" type="pres">
      <dgm:prSet presAssocID="{F7DEC4A8-27D7-436D-9279-887CB795A59F}" presName="sibTrans" presStyleCnt="0"/>
      <dgm:spPr/>
    </dgm:pt>
    <dgm:pt modelId="{DFFB7A32-E8A3-4623-A9B9-F64ECBF060EF}" type="pres">
      <dgm:prSet presAssocID="{901FBDEB-5414-4295-B189-93F2ED2FBCB9}" presName="node" presStyleLbl="node1" presStyleIdx="4" presStyleCnt="6" custLinFactNeighborY="-10603">
        <dgm:presLayoutVars>
          <dgm:bulletEnabled val="1"/>
        </dgm:presLayoutVars>
      </dgm:prSet>
      <dgm:spPr/>
    </dgm:pt>
    <dgm:pt modelId="{42FD07FC-C76C-4462-B76C-A9360403ED58}" type="pres">
      <dgm:prSet presAssocID="{ECAE8753-0DA5-44BC-B82D-E958D8E86D27}" presName="sibTrans" presStyleCnt="0"/>
      <dgm:spPr/>
    </dgm:pt>
    <dgm:pt modelId="{98E9A833-DEE1-4E96-BCF4-286E037D1F7F}" type="pres">
      <dgm:prSet presAssocID="{F9F56EC3-A33F-4DF5-91D3-C74862F1E1DF}" presName="node" presStyleLbl="node1" presStyleIdx="5" presStyleCnt="6" custLinFactNeighborY="-10603">
        <dgm:presLayoutVars>
          <dgm:bulletEnabled val="1"/>
        </dgm:presLayoutVars>
      </dgm:prSet>
      <dgm:spPr/>
    </dgm:pt>
  </dgm:ptLst>
  <dgm:cxnLst>
    <dgm:cxn modelId="{DECC9F01-C064-4CE6-B97A-9CFB818F0E63}" srcId="{9F22384B-184D-4933-9EC5-DA4B942ACF42}" destId="{76A422F6-8464-4A8E-A2D8-1AC487311166}" srcOrd="3" destOrd="0" parTransId="{5B21C079-8325-44CB-AB38-2C126E4F25BE}" sibTransId="{F7DEC4A8-27D7-436D-9279-887CB795A59F}"/>
    <dgm:cxn modelId="{F426C537-840B-4F98-8C36-E7AB58D56DA0}" type="presOf" srcId="{E40DA2CA-B3F6-4EA4-812E-12BC49C02A51}" destId="{C7719D61-22BD-4BD5-BA09-DE2EA3828096}" srcOrd="0" destOrd="0" presId="urn:microsoft.com/office/officeart/2005/8/layout/default"/>
    <dgm:cxn modelId="{58D09467-CBF8-492A-8829-366D5C2C40A6}" type="presOf" srcId="{AEE32957-F72A-4AF6-B68F-D0E1123BE101}" destId="{426CDABC-1ABF-44DF-A319-27D83FC84E10}" srcOrd="0" destOrd="0" presId="urn:microsoft.com/office/officeart/2005/8/layout/default"/>
    <dgm:cxn modelId="{E681784F-BE9C-402D-A740-D8DC53DCCAEA}" type="presOf" srcId="{9F22384B-184D-4933-9EC5-DA4B942ACF42}" destId="{0F359A67-0C1A-4AE0-8697-59E65719A8D4}" srcOrd="0" destOrd="0" presId="urn:microsoft.com/office/officeart/2005/8/layout/default"/>
    <dgm:cxn modelId="{A9DEDA78-FB07-49F7-9717-23CC07E03E27}" srcId="{9F22384B-184D-4933-9EC5-DA4B942ACF42}" destId="{73573847-F58F-408F-A787-3C5376DD0322}" srcOrd="1" destOrd="0" parTransId="{A1D53F7C-950B-4932-A73B-1D2E79D276CF}" sibTransId="{2C5033F3-8EF4-49B6-B1C9-75EE98C41C7E}"/>
    <dgm:cxn modelId="{06391381-7CD1-46F5-BA50-D6DC4048257C}" srcId="{9F22384B-184D-4933-9EC5-DA4B942ACF42}" destId="{E40DA2CA-B3F6-4EA4-812E-12BC49C02A51}" srcOrd="0" destOrd="0" parTransId="{B77A5028-9734-41B9-953E-0856FE8D002F}" sibTransId="{BE6533D9-EF19-4F7C-BDB6-342602279FC1}"/>
    <dgm:cxn modelId="{B034728C-F72A-4D5F-818A-338C6F00F377}" type="presOf" srcId="{76A422F6-8464-4A8E-A2D8-1AC487311166}" destId="{4C85E7C4-ACDD-44E6-BF7F-CC4759B1E317}" srcOrd="0" destOrd="0" presId="urn:microsoft.com/office/officeart/2005/8/layout/default"/>
    <dgm:cxn modelId="{84F40D97-5EBC-4DD7-961F-9EE8B127B749}" type="presOf" srcId="{F9F56EC3-A33F-4DF5-91D3-C74862F1E1DF}" destId="{98E9A833-DEE1-4E96-BCF4-286E037D1F7F}" srcOrd="0" destOrd="0" presId="urn:microsoft.com/office/officeart/2005/8/layout/default"/>
    <dgm:cxn modelId="{AFDC9BA0-A0D0-4F17-A1EC-310A94CC846A}" srcId="{9F22384B-184D-4933-9EC5-DA4B942ACF42}" destId="{F9F56EC3-A33F-4DF5-91D3-C74862F1E1DF}" srcOrd="5" destOrd="0" parTransId="{319FEFBA-1A5B-4C2B-9120-428625BA006F}" sibTransId="{B8EEDEC3-E8BF-4775-8EF5-17E0BFB7BCB0}"/>
    <dgm:cxn modelId="{C45EADAA-827C-43A6-B245-19BB80C47B0D}" srcId="{9F22384B-184D-4933-9EC5-DA4B942ACF42}" destId="{901FBDEB-5414-4295-B189-93F2ED2FBCB9}" srcOrd="4" destOrd="0" parTransId="{F335A2B4-E0A8-4DB5-AF4F-107C84CDC29E}" sibTransId="{ECAE8753-0DA5-44BC-B82D-E958D8E86D27}"/>
    <dgm:cxn modelId="{F2DE06B8-1389-4717-8B55-0B4FB9D1B0A0}" type="presOf" srcId="{901FBDEB-5414-4295-B189-93F2ED2FBCB9}" destId="{DFFB7A32-E8A3-4623-A9B9-F64ECBF060EF}" srcOrd="0" destOrd="0" presId="urn:microsoft.com/office/officeart/2005/8/layout/default"/>
    <dgm:cxn modelId="{A21439C6-92B2-41B0-AD43-B9AF7E823BA2}" type="presOf" srcId="{73573847-F58F-408F-A787-3C5376DD0322}" destId="{59033F67-2254-4794-84E0-964A60CCBF43}" srcOrd="0" destOrd="0" presId="urn:microsoft.com/office/officeart/2005/8/layout/default"/>
    <dgm:cxn modelId="{E09028D1-B7DB-4C6A-9AE5-37D4F6E20582}" srcId="{9F22384B-184D-4933-9EC5-DA4B942ACF42}" destId="{AEE32957-F72A-4AF6-B68F-D0E1123BE101}" srcOrd="2" destOrd="0" parTransId="{795B047A-8A58-4037-85A4-BB81EB2B5BAD}" sibTransId="{0F440873-0624-4CAF-872E-E04F99B92404}"/>
    <dgm:cxn modelId="{D8DC16DF-7A65-4438-A466-22FA1149DCC9}" type="presParOf" srcId="{0F359A67-0C1A-4AE0-8697-59E65719A8D4}" destId="{C7719D61-22BD-4BD5-BA09-DE2EA3828096}" srcOrd="0" destOrd="0" presId="urn:microsoft.com/office/officeart/2005/8/layout/default"/>
    <dgm:cxn modelId="{030BE0EB-96C9-43F2-BFD4-62BD39C0AF06}" type="presParOf" srcId="{0F359A67-0C1A-4AE0-8697-59E65719A8D4}" destId="{9D8E1891-F869-4B64-9A97-0EE22CF87DAA}" srcOrd="1" destOrd="0" presId="urn:microsoft.com/office/officeart/2005/8/layout/default"/>
    <dgm:cxn modelId="{5423C137-63C4-4562-B9FE-1D5C4A830791}" type="presParOf" srcId="{0F359A67-0C1A-4AE0-8697-59E65719A8D4}" destId="{59033F67-2254-4794-84E0-964A60CCBF43}" srcOrd="2" destOrd="0" presId="urn:microsoft.com/office/officeart/2005/8/layout/default"/>
    <dgm:cxn modelId="{A0ADF6AE-2C3E-4178-A00C-CDA029BDA3A4}" type="presParOf" srcId="{0F359A67-0C1A-4AE0-8697-59E65719A8D4}" destId="{7095047C-8061-4421-B678-9FC7B1939082}" srcOrd="3" destOrd="0" presId="urn:microsoft.com/office/officeart/2005/8/layout/default"/>
    <dgm:cxn modelId="{4A5B52A8-C130-44FF-BA8B-E559BAB17EAD}" type="presParOf" srcId="{0F359A67-0C1A-4AE0-8697-59E65719A8D4}" destId="{426CDABC-1ABF-44DF-A319-27D83FC84E10}" srcOrd="4" destOrd="0" presId="urn:microsoft.com/office/officeart/2005/8/layout/default"/>
    <dgm:cxn modelId="{3BA7D5BE-38ED-4F4C-8F0C-CAC777F96445}" type="presParOf" srcId="{0F359A67-0C1A-4AE0-8697-59E65719A8D4}" destId="{C076C63D-4F83-47DF-BC2A-186A3372F4E3}" srcOrd="5" destOrd="0" presId="urn:microsoft.com/office/officeart/2005/8/layout/default"/>
    <dgm:cxn modelId="{C850D148-3B3E-43C9-9CD4-29BAE4DF1620}" type="presParOf" srcId="{0F359A67-0C1A-4AE0-8697-59E65719A8D4}" destId="{4C85E7C4-ACDD-44E6-BF7F-CC4759B1E317}" srcOrd="6" destOrd="0" presId="urn:microsoft.com/office/officeart/2005/8/layout/default"/>
    <dgm:cxn modelId="{0921207A-922F-42C9-A874-1D4B7FBEE855}" type="presParOf" srcId="{0F359A67-0C1A-4AE0-8697-59E65719A8D4}" destId="{0EB698D6-D13A-49AC-BEE8-F71A67762555}" srcOrd="7" destOrd="0" presId="urn:microsoft.com/office/officeart/2005/8/layout/default"/>
    <dgm:cxn modelId="{6770343D-49B1-45EC-9949-21CC74ACFD3B}" type="presParOf" srcId="{0F359A67-0C1A-4AE0-8697-59E65719A8D4}" destId="{DFFB7A32-E8A3-4623-A9B9-F64ECBF060EF}" srcOrd="8" destOrd="0" presId="urn:microsoft.com/office/officeart/2005/8/layout/default"/>
    <dgm:cxn modelId="{8C359C8B-C2D2-4E1E-ABE9-F6479347363B}" type="presParOf" srcId="{0F359A67-0C1A-4AE0-8697-59E65719A8D4}" destId="{42FD07FC-C76C-4462-B76C-A9360403ED58}" srcOrd="9" destOrd="0" presId="urn:microsoft.com/office/officeart/2005/8/layout/default"/>
    <dgm:cxn modelId="{01D2BE0B-07FE-4246-A89A-FF628FB76449}" type="presParOf" srcId="{0F359A67-0C1A-4AE0-8697-59E65719A8D4}" destId="{98E9A833-DEE1-4E96-BCF4-286E037D1F7F}"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4015D3B-61BB-4F61-BB88-1C518BC53D2E}"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A6BA9D07-D617-4EF0-A440-47FC20B9A869}">
      <dgm:prSet phldrT="[Text]" custT="1"/>
      <dgm:spPr/>
      <dgm:t>
        <a:bodyPr/>
        <a:lstStyle/>
        <a:p>
          <a:r>
            <a:rPr lang="en-US" sz="1800" dirty="0"/>
            <a:t>Goal</a:t>
          </a:r>
        </a:p>
      </dgm:t>
    </dgm:pt>
    <dgm:pt modelId="{95E16008-F440-465B-8631-36E6906A73D9}" type="parTrans" cxnId="{7F415CE6-7CA4-435F-9B24-E5A1EE2A2F3D}">
      <dgm:prSet/>
      <dgm:spPr/>
      <dgm:t>
        <a:bodyPr/>
        <a:lstStyle/>
        <a:p>
          <a:endParaRPr lang="en-US"/>
        </a:p>
      </dgm:t>
    </dgm:pt>
    <dgm:pt modelId="{99130FBA-DEB0-4BC3-B3B8-94E4507BE5F3}" type="sibTrans" cxnId="{7F415CE6-7CA4-435F-9B24-E5A1EE2A2F3D}">
      <dgm:prSet/>
      <dgm:spPr/>
      <dgm:t>
        <a:bodyPr/>
        <a:lstStyle/>
        <a:p>
          <a:endParaRPr lang="en-US"/>
        </a:p>
      </dgm:t>
    </dgm:pt>
    <dgm:pt modelId="{4610BBDD-677E-4128-B374-706FC66427B4}" type="pres">
      <dgm:prSet presAssocID="{14015D3B-61BB-4F61-BB88-1C518BC53D2E}" presName="Name0" presStyleCnt="0">
        <dgm:presLayoutVars>
          <dgm:chPref val="3"/>
          <dgm:dir/>
          <dgm:animLvl val="lvl"/>
          <dgm:resizeHandles/>
        </dgm:presLayoutVars>
      </dgm:prSet>
      <dgm:spPr/>
    </dgm:pt>
    <dgm:pt modelId="{772F902D-9052-4A5A-871B-DE42E087980F}" type="pres">
      <dgm:prSet presAssocID="{A6BA9D07-D617-4EF0-A440-47FC20B9A869}" presName="horFlow" presStyleCnt="0"/>
      <dgm:spPr/>
    </dgm:pt>
    <dgm:pt modelId="{C253CE09-401C-4F9B-8C68-502182BF417F}" type="pres">
      <dgm:prSet presAssocID="{A6BA9D07-D617-4EF0-A440-47FC20B9A869}" presName="bigChev" presStyleLbl="node1" presStyleIdx="0" presStyleCnt="1" custScaleX="37000" custScaleY="36667" custLinFactNeighborX="-42193" custLinFactNeighborY="-741"/>
      <dgm:spPr/>
    </dgm:pt>
  </dgm:ptLst>
  <dgm:cxnLst>
    <dgm:cxn modelId="{92CC9427-5061-46AB-A010-3EE9F1D2D8C1}" type="presOf" srcId="{A6BA9D07-D617-4EF0-A440-47FC20B9A869}" destId="{C253CE09-401C-4F9B-8C68-502182BF417F}" srcOrd="0" destOrd="0" presId="urn:microsoft.com/office/officeart/2005/8/layout/lProcess3"/>
    <dgm:cxn modelId="{77B98C7F-0FFE-4E30-9142-D4A0E6EDA3CE}" type="presOf" srcId="{14015D3B-61BB-4F61-BB88-1C518BC53D2E}" destId="{4610BBDD-677E-4128-B374-706FC66427B4}" srcOrd="0" destOrd="0" presId="urn:microsoft.com/office/officeart/2005/8/layout/lProcess3"/>
    <dgm:cxn modelId="{7F415CE6-7CA4-435F-9B24-E5A1EE2A2F3D}" srcId="{14015D3B-61BB-4F61-BB88-1C518BC53D2E}" destId="{A6BA9D07-D617-4EF0-A440-47FC20B9A869}" srcOrd="0" destOrd="0" parTransId="{95E16008-F440-465B-8631-36E6906A73D9}" sibTransId="{99130FBA-DEB0-4BC3-B3B8-94E4507BE5F3}"/>
    <dgm:cxn modelId="{7E1F5BAA-3668-4328-A482-428C672E88FB}" type="presParOf" srcId="{4610BBDD-677E-4128-B374-706FC66427B4}" destId="{772F902D-9052-4A5A-871B-DE42E087980F}" srcOrd="0" destOrd="0" presId="urn:microsoft.com/office/officeart/2005/8/layout/lProcess3"/>
    <dgm:cxn modelId="{C2B04F49-CD0D-472A-A19D-DA36BF2FB6DA}" type="presParOf" srcId="{772F902D-9052-4A5A-871B-DE42E087980F}" destId="{C253CE09-401C-4F9B-8C68-502182BF417F}" srcOrd="0" destOrd="0" presId="urn:microsoft.com/office/officeart/2005/8/layout/lProcess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126C29-F09A-4F18-988A-CF0A590C49D8}">
      <dsp:nvSpPr>
        <dsp:cNvPr id="0" name=""/>
        <dsp:cNvSpPr/>
      </dsp:nvSpPr>
      <dsp:spPr>
        <a:xfrm>
          <a:off x="0" y="4893"/>
          <a:ext cx="7784002" cy="104222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C0BBFA0-B2D9-4333-B049-D4DF364BA7DE}">
      <dsp:nvSpPr>
        <dsp:cNvPr id="0" name=""/>
        <dsp:cNvSpPr/>
      </dsp:nvSpPr>
      <dsp:spPr>
        <a:xfrm>
          <a:off x="315273" y="239394"/>
          <a:ext cx="573224" cy="573224"/>
        </a:xfrm>
        <a:prstGeom prst="rect">
          <a:avLst/>
        </a:prstGeom>
        <a:blipFill>
          <a:blip xmlns:r="http://schemas.openxmlformats.org/officeDocument/2006/relationships" r:embed="rId1" cstate="hq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5BD5240-CF95-4F48-9644-CF4D5F50905F}">
      <dsp:nvSpPr>
        <dsp:cNvPr id="0" name=""/>
        <dsp:cNvSpPr/>
      </dsp:nvSpPr>
      <dsp:spPr>
        <a:xfrm>
          <a:off x="1203772" y="4893"/>
          <a:ext cx="6580229" cy="10422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302" tIns="110302" rIns="110302" bIns="110302" numCol="1" spcCol="1270" anchor="ctr" anchorCtr="0">
          <a:noAutofit/>
        </a:bodyPr>
        <a:lstStyle/>
        <a:p>
          <a:pPr marL="0" lvl="0" indent="0" algn="l" defTabSz="755650">
            <a:lnSpc>
              <a:spcPct val="90000"/>
            </a:lnSpc>
            <a:spcBef>
              <a:spcPct val="0"/>
            </a:spcBef>
            <a:spcAft>
              <a:spcPct val="35000"/>
            </a:spcAft>
            <a:buNone/>
          </a:pPr>
          <a:r>
            <a:rPr lang="en-US" sz="1700" i="0" kern="1200" dirty="0"/>
            <a:t>Development of zero-emission trucks (e.g., hybrid-, electric-, or hydrogen-based) along with connected and automated vehicle technologies </a:t>
          </a:r>
        </a:p>
      </dsp:txBody>
      <dsp:txXfrm>
        <a:off x="1203772" y="4893"/>
        <a:ext cx="6580229" cy="1042227"/>
      </dsp:txXfrm>
    </dsp:sp>
    <dsp:sp modelId="{E6FE3F21-348D-40A4-ABBC-290E93A56591}">
      <dsp:nvSpPr>
        <dsp:cNvPr id="0" name=""/>
        <dsp:cNvSpPr/>
      </dsp:nvSpPr>
      <dsp:spPr>
        <a:xfrm>
          <a:off x="0" y="1307677"/>
          <a:ext cx="7784002" cy="1042227"/>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414D89-236E-4E7F-A8B2-0F958EB8C0E1}">
      <dsp:nvSpPr>
        <dsp:cNvPr id="0" name=""/>
        <dsp:cNvSpPr/>
      </dsp:nvSpPr>
      <dsp:spPr>
        <a:xfrm>
          <a:off x="315273" y="1542178"/>
          <a:ext cx="573224" cy="573224"/>
        </a:xfrm>
        <a:prstGeom prst="rect">
          <a:avLst/>
        </a:prstGeom>
        <a:blipFill>
          <a:blip xmlns:r="http://schemas.openxmlformats.org/officeDocument/2006/relationships"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78BA902-64C2-4BEF-8D32-5DCEBFA23361}">
      <dsp:nvSpPr>
        <dsp:cNvPr id="0" name=""/>
        <dsp:cNvSpPr/>
      </dsp:nvSpPr>
      <dsp:spPr>
        <a:xfrm>
          <a:off x="1203772" y="1307677"/>
          <a:ext cx="6580229" cy="10422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302" tIns="110302" rIns="110302" bIns="110302" numCol="1" spcCol="1270" anchor="ctr" anchorCtr="0">
          <a:noAutofit/>
        </a:bodyPr>
        <a:lstStyle/>
        <a:p>
          <a:pPr marL="0" lvl="0" indent="0" algn="l" defTabSz="755650">
            <a:lnSpc>
              <a:spcPct val="90000"/>
            </a:lnSpc>
            <a:spcBef>
              <a:spcPct val="0"/>
            </a:spcBef>
            <a:spcAft>
              <a:spcPct val="35000"/>
            </a:spcAft>
            <a:buNone/>
          </a:pPr>
          <a:r>
            <a:rPr lang="en-US" sz="1700" i="0" kern="1200" dirty="0"/>
            <a:t>Development of new technologies (e.g. AI, alternative fueling infrastructure, and unique electric identifiers) </a:t>
          </a:r>
        </a:p>
      </dsp:txBody>
      <dsp:txXfrm>
        <a:off x="1203772" y="1307677"/>
        <a:ext cx="6580229" cy="1042227"/>
      </dsp:txXfrm>
    </dsp:sp>
    <dsp:sp modelId="{424430F1-D6D6-4CEB-82AD-FBAEE95540EC}">
      <dsp:nvSpPr>
        <dsp:cNvPr id="0" name=""/>
        <dsp:cNvSpPr/>
      </dsp:nvSpPr>
      <dsp:spPr>
        <a:xfrm>
          <a:off x="0" y="2610460"/>
          <a:ext cx="7784002" cy="1042227"/>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9B43D1-5EDD-4ECC-8331-BC3AFCD5C854}">
      <dsp:nvSpPr>
        <dsp:cNvPr id="0" name=""/>
        <dsp:cNvSpPr/>
      </dsp:nvSpPr>
      <dsp:spPr>
        <a:xfrm>
          <a:off x="315273" y="2844962"/>
          <a:ext cx="573224" cy="57322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869B385-71B4-4EDD-A836-BA66B34A49F2}">
      <dsp:nvSpPr>
        <dsp:cNvPr id="0" name=""/>
        <dsp:cNvSpPr/>
      </dsp:nvSpPr>
      <dsp:spPr>
        <a:xfrm>
          <a:off x="1203772" y="2610460"/>
          <a:ext cx="6580229" cy="10422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302" tIns="110302" rIns="110302" bIns="110302" numCol="1" spcCol="1270" anchor="ctr" anchorCtr="0">
          <a:noAutofit/>
        </a:bodyPr>
        <a:lstStyle/>
        <a:p>
          <a:pPr marL="0" lvl="0" indent="0" algn="l" defTabSz="755650">
            <a:lnSpc>
              <a:spcPct val="90000"/>
            </a:lnSpc>
            <a:spcBef>
              <a:spcPct val="0"/>
            </a:spcBef>
            <a:spcAft>
              <a:spcPct val="35000"/>
            </a:spcAft>
            <a:buNone/>
          </a:pPr>
          <a:r>
            <a:rPr lang="en-US" sz="1700" i="0" kern="1200" dirty="0"/>
            <a:t>Adoption of alternative fuel taxes in the United States and Canada </a:t>
          </a:r>
        </a:p>
      </dsp:txBody>
      <dsp:txXfrm>
        <a:off x="1203772" y="2610460"/>
        <a:ext cx="6580229" cy="1042227"/>
      </dsp:txXfrm>
    </dsp:sp>
    <dsp:sp modelId="{8948F06E-8DC3-47F5-AE61-28518666EE1B}">
      <dsp:nvSpPr>
        <dsp:cNvPr id="0" name=""/>
        <dsp:cNvSpPr/>
      </dsp:nvSpPr>
      <dsp:spPr>
        <a:xfrm>
          <a:off x="0" y="3913244"/>
          <a:ext cx="7784002" cy="1042227"/>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89CB130-5381-41F9-83E4-421E4373D74D}">
      <dsp:nvSpPr>
        <dsp:cNvPr id="0" name=""/>
        <dsp:cNvSpPr/>
      </dsp:nvSpPr>
      <dsp:spPr>
        <a:xfrm>
          <a:off x="315273" y="4147745"/>
          <a:ext cx="573224" cy="573224"/>
        </a:xfrm>
        <a:prstGeom prst="rect">
          <a:avLst/>
        </a:prstGeom>
        <a:blipFill>
          <a:blip xmlns:r="http://schemas.openxmlformats.org/officeDocument/2006/relationships"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C94F404-8E9E-436A-B899-0C6DEF399742}">
      <dsp:nvSpPr>
        <dsp:cNvPr id="0" name=""/>
        <dsp:cNvSpPr/>
      </dsp:nvSpPr>
      <dsp:spPr>
        <a:xfrm>
          <a:off x="1203772" y="3913244"/>
          <a:ext cx="6580229" cy="10422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302" tIns="110302" rIns="110302" bIns="110302" numCol="1" spcCol="1270" anchor="ctr" anchorCtr="0">
          <a:noAutofit/>
        </a:bodyPr>
        <a:lstStyle/>
        <a:p>
          <a:pPr marL="0" lvl="0" indent="0" algn="l" defTabSz="755650">
            <a:lnSpc>
              <a:spcPct val="90000"/>
            </a:lnSpc>
            <a:spcBef>
              <a:spcPct val="0"/>
            </a:spcBef>
            <a:spcAft>
              <a:spcPct val="35000"/>
            </a:spcAft>
            <a:buNone/>
          </a:pPr>
          <a:r>
            <a:rPr lang="en-US" sz="1700" i="0" kern="1200" dirty="0"/>
            <a:t>Ongoing modifications to the structural, regulatory, and organizational environments of IFTA, Inc.’s member jurisdictions </a:t>
          </a:r>
        </a:p>
      </dsp:txBody>
      <dsp:txXfrm>
        <a:off x="1203772" y="3913244"/>
        <a:ext cx="6580229" cy="1042227"/>
      </dsp:txXfrm>
    </dsp:sp>
    <dsp:sp modelId="{A6342177-D27D-4F30-B8E2-7E8B9FC786CF}">
      <dsp:nvSpPr>
        <dsp:cNvPr id="0" name=""/>
        <dsp:cNvSpPr/>
      </dsp:nvSpPr>
      <dsp:spPr>
        <a:xfrm>
          <a:off x="0" y="5216028"/>
          <a:ext cx="7784002" cy="1042227"/>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43EE002-C516-4FA2-A283-11CF145D3F17}">
      <dsp:nvSpPr>
        <dsp:cNvPr id="0" name=""/>
        <dsp:cNvSpPr/>
      </dsp:nvSpPr>
      <dsp:spPr>
        <a:xfrm>
          <a:off x="315273" y="5450529"/>
          <a:ext cx="573224" cy="573224"/>
        </a:xfrm>
        <a:prstGeom prst="rect">
          <a:avLst/>
        </a:prstGeom>
        <a:blipFill>
          <a:blip xmlns:r="http://schemas.openxmlformats.org/officeDocument/2006/relationships"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A648F76-D4A3-4F3A-919A-ED3E173A7199}">
      <dsp:nvSpPr>
        <dsp:cNvPr id="0" name=""/>
        <dsp:cNvSpPr/>
      </dsp:nvSpPr>
      <dsp:spPr>
        <a:xfrm>
          <a:off x="1203772" y="5216028"/>
          <a:ext cx="6580229" cy="10422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302" tIns="110302" rIns="110302" bIns="110302" numCol="1" spcCol="1270" anchor="ctr" anchorCtr="0">
          <a:noAutofit/>
        </a:bodyPr>
        <a:lstStyle/>
        <a:p>
          <a:pPr marL="0" lvl="0" indent="0" algn="l" defTabSz="755650">
            <a:lnSpc>
              <a:spcPct val="90000"/>
            </a:lnSpc>
            <a:spcBef>
              <a:spcPct val="0"/>
            </a:spcBef>
            <a:spcAft>
              <a:spcPct val="35000"/>
            </a:spcAft>
            <a:buNone/>
          </a:pPr>
          <a:r>
            <a:rPr lang="en-US" sz="1700" i="0" kern="1200" dirty="0"/>
            <a:t>The trucking industry and general public’s response to emerging technological, policy, regulatory, and highway funding changes </a:t>
          </a:r>
        </a:p>
      </dsp:txBody>
      <dsp:txXfrm>
        <a:off x="1203772" y="5216028"/>
        <a:ext cx="6580229" cy="10422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E1B082-AAAC-4653-87D3-A4AF80B0A6E0}">
      <dsp:nvSpPr>
        <dsp:cNvPr id="0" name=""/>
        <dsp:cNvSpPr/>
      </dsp:nvSpPr>
      <dsp:spPr>
        <a:xfrm>
          <a:off x="17" y="665"/>
          <a:ext cx="10515564" cy="4350007"/>
        </a:xfrm>
        <a:prstGeom prst="rect">
          <a:avLst/>
        </a:prstGeom>
        <a:solidFill>
          <a:srgbClr val="1ABFD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dirty="0"/>
            <a:t>Support member jurisdictions in the collection and distribution of taxes administered under the International Fuel Tax Agreement while strategizing to ensure sustainability.</a:t>
          </a:r>
        </a:p>
      </dsp:txBody>
      <dsp:txXfrm>
        <a:off x="17" y="665"/>
        <a:ext cx="10515564" cy="435000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E1B082-AAAC-4653-87D3-A4AF80B0A6E0}">
      <dsp:nvSpPr>
        <dsp:cNvPr id="0" name=""/>
        <dsp:cNvSpPr/>
      </dsp:nvSpPr>
      <dsp:spPr>
        <a:xfrm>
          <a:off x="17" y="75073"/>
          <a:ext cx="10515564" cy="4608702"/>
        </a:xfrm>
        <a:prstGeom prst="rect">
          <a:avLst/>
        </a:prstGeom>
        <a:solidFill>
          <a:srgbClr val="21A33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dirty="0"/>
            <a:t>IFTA, Inc. facilitates equitable, efficient and uniform administration of the International Fuel Tax Agreement through collaboration, strategic innovation, education and responsiveness.</a:t>
          </a:r>
        </a:p>
      </dsp:txBody>
      <dsp:txXfrm>
        <a:off x="17" y="75073"/>
        <a:ext cx="10515564" cy="460870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719D61-22BD-4BD5-BA09-DE2EA3828096}">
      <dsp:nvSpPr>
        <dsp:cNvPr id="0" name=""/>
        <dsp:cNvSpPr/>
      </dsp:nvSpPr>
      <dsp:spPr>
        <a:xfrm>
          <a:off x="0" y="0"/>
          <a:ext cx="3286125" cy="197167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Foster Innovative Solutions</a:t>
          </a:r>
        </a:p>
      </dsp:txBody>
      <dsp:txXfrm>
        <a:off x="0" y="0"/>
        <a:ext cx="3286125" cy="1971675"/>
      </dsp:txXfrm>
    </dsp:sp>
    <dsp:sp modelId="{59033F67-2254-4794-84E0-964A60CCBF43}">
      <dsp:nvSpPr>
        <dsp:cNvPr id="0" name=""/>
        <dsp:cNvSpPr/>
      </dsp:nvSpPr>
      <dsp:spPr>
        <a:xfrm>
          <a:off x="3614737" y="0"/>
          <a:ext cx="3286125" cy="197167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Maintain Operational Continuity</a:t>
          </a:r>
        </a:p>
      </dsp:txBody>
      <dsp:txXfrm>
        <a:off x="3614737" y="0"/>
        <a:ext cx="3286125" cy="1971675"/>
      </dsp:txXfrm>
    </dsp:sp>
    <dsp:sp modelId="{426CDABC-1ABF-44DF-A319-27D83FC84E10}">
      <dsp:nvSpPr>
        <dsp:cNvPr id="0" name=""/>
        <dsp:cNvSpPr/>
      </dsp:nvSpPr>
      <dsp:spPr>
        <a:xfrm>
          <a:off x="7229475" y="0"/>
          <a:ext cx="3286125" cy="197167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Monitor and Convey Emerging Issues</a:t>
          </a:r>
        </a:p>
      </dsp:txBody>
      <dsp:txXfrm>
        <a:off x="7229475" y="0"/>
        <a:ext cx="3286125" cy="1971675"/>
      </dsp:txXfrm>
    </dsp:sp>
    <dsp:sp modelId="{4C85E7C4-ACDD-44E6-BF7F-CC4759B1E317}">
      <dsp:nvSpPr>
        <dsp:cNvPr id="0" name=""/>
        <dsp:cNvSpPr/>
      </dsp:nvSpPr>
      <dsp:spPr>
        <a:xfrm>
          <a:off x="0" y="2130918"/>
          <a:ext cx="3286125" cy="197167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Retain Uniformity While Allowing Optional Tax Methodologies</a:t>
          </a:r>
        </a:p>
      </dsp:txBody>
      <dsp:txXfrm>
        <a:off x="0" y="2130918"/>
        <a:ext cx="3286125" cy="1971675"/>
      </dsp:txXfrm>
    </dsp:sp>
    <dsp:sp modelId="{DFFB7A32-E8A3-4623-A9B9-F64ECBF060EF}">
      <dsp:nvSpPr>
        <dsp:cNvPr id="0" name=""/>
        <dsp:cNvSpPr/>
      </dsp:nvSpPr>
      <dsp:spPr>
        <a:xfrm>
          <a:off x="3614737" y="2130918"/>
          <a:ext cx="3286125" cy="197167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Strengthen Stakeholder Engagement</a:t>
          </a:r>
        </a:p>
      </dsp:txBody>
      <dsp:txXfrm>
        <a:off x="3614737" y="2130918"/>
        <a:ext cx="3286125" cy="1971675"/>
      </dsp:txXfrm>
    </dsp:sp>
    <dsp:sp modelId="{98E9A833-DEE1-4E96-BCF4-286E037D1F7F}">
      <dsp:nvSpPr>
        <dsp:cNvPr id="0" name=""/>
        <dsp:cNvSpPr/>
      </dsp:nvSpPr>
      <dsp:spPr>
        <a:xfrm>
          <a:off x="7229475" y="2130918"/>
          <a:ext cx="3286125" cy="197167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Maintain and Enhance Communication</a:t>
          </a:r>
        </a:p>
      </dsp:txBody>
      <dsp:txXfrm>
        <a:off x="7229475" y="2130918"/>
        <a:ext cx="3286125" cy="197167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53CE09-401C-4F9B-8C68-502182BF417F}">
      <dsp:nvSpPr>
        <dsp:cNvPr id="0" name=""/>
        <dsp:cNvSpPr/>
      </dsp:nvSpPr>
      <dsp:spPr>
        <a:xfrm>
          <a:off x="0" y="384174"/>
          <a:ext cx="1014984" cy="402339"/>
        </a:xfrm>
        <a:prstGeom prst="chevr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US" sz="1800" kern="1200" dirty="0"/>
            <a:t>Goal</a:t>
          </a:r>
        </a:p>
      </dsp:txBody>
      <dsp:txXfrm>
        <a:off x="201170" y="384174"/>
        <a:ext cx="612645" cy="402339"/>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085B66-B962-4A85-A731-CEE7FD2A0A46}" type="datetimeFigureOut">
              <a:rPr lang="en-US" smtClean="0"/>
              <a:t>6/30/2025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E059C4-DCC6-400A-8C5E-8BEA4CCA9489}" type="slidenum">
              <a:rPr lang="en-US" smtClean="0"/>
              <a:t>‹#›</a:t>
            </a:fld>
            <a:endParaRPr lang="en-US" dirty="0"/>
          </a:p>
        </p:txBody>
      </p:sp>
    </p:spTree>
    <p:extLst>
      <p:ext uri="{BB962C8B-B14F-4D97-AF65-F5344CB8AC3E}">
        <p14:creationId xmlns:p14="http://schemas.microsoft.com/office/powerpoint/2010/main" val="41527788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caps.ua.edu/wp-content/uploads/2022/05/WOODRUFF_LOFTUS-CMV-AV-lunch-session.pdf"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AC79AC5-58DF-4389-92E5-C38D94FE68E7}" type="slidenum">
              <a:rPr lang="en-US" smtClean="0"/>
              <a:t>1</a:t>
            </a:fld>
            <a:endParaRPr lang="en-US" dirty="0"/>
          </a:p>
        </p:txBody>
      </p:sp>
    </p:spTree>
    <p:extLst>
      <p:ext uri="{BB962C8B-B14F-4D97-AF65-F5344CB8AC3E}">
        <p14:creationId xmlns:p14="http://schemas.microsoft.com/office/powerpoint/2010/main" val="4662427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7E059C4-DCC6-400A-8C5E-8BEA4CCA9489}" type="slidenum">
              <a:rPr lang="en-US" smtClean="0"/>
              <a:t>3</a:t>
            </a:fld>
            <a:endParaRPr lang="en-US" dirty="0"/>
          </a:p>
        </p:txBody>
      </p:sp>
    </p:spTree>
    <p:extLst>
      <p:ext uri="{BB962C8B-B14F-4D97-AF65-F5344CB8AC3E}">
        <p14:creationId xmlns:p14="http://schemas.microsoft.com/office/powerpoint/2010/main" val="37242775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7000"/>
              </a:lnSpc>
              <a:spcAft>
                <a:spcPts val="800"/>
              </a:spcAft>
              <a:buNone/>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Autonomous Trucks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7000"/>
              </a:lnSpc>
              <a:spcAft>
                <a:spcPts val="800"/>
              </a:spcAft>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Trucking industry stakeholders are very interested in the development of driverless vehicles. Early industry projections anticipated trucks with Level 5 automation (i.e., full self-driving) on all public roads by 2030, but these forecasts are unlikely to materialize due to industry volatility. Nonetheless, firms are moving forward with testing of driverless trucks. For example, a 2024 test pilot spearheaded by Aurora and Uber Freight was successful, and now the companies planning to deploy a fleet of 10 Level 4 trucks in 2025 to complete terminal-to-terminal trips between Dallas and Houston along Interstate 45.Long-term projections of market share for autonomous trucks vary. Forecasts suggest that by 2035 between 100,000 and 700,000 of these vehicles could be on U.S. roads, depending on the speed of technological progress and adoption rates.</a:t>
            </a:r>
          </a:p>
          <a:p>
            <a:pPr marL="0" marR="0">
              <a:spcAft>
                <a:spcPts val="800"/>
              </a:spcAft>
              <a:buNone/>
            </a:pPr>
            <a:r>
              <a:rPr lang="en-US" sz="1800" kern="100" dirty="0">
                <a:effectLst/>
                <a:latin typeface="Calibri" panose="020F0502020204030204" pitchFamily="34" charset="0"/>
                <a:ea typeface="Calibri" panose="020F0502020204030204" pitchFamily="34" charset="0"/>
              </a:rPr>
              <a:t>Woodruff, G., &amp; Loftus, J. (2022). </a:t>
            </a:r>
            <a:r>
              <a:rPr lang="en-US" sz="1800" i="1" kern="100" dirty="0">
                <a:effectLst/>
                <a:latin typeface="Calibri" panose="020F0502020204030204" pitchFamily="34" charset="0"/>
                <a:ea typeface="Calibri" panose="020F0502020204030204" pitchFamily="34" charset="0"/>
              </a:rPr>
              <a:t>Automated Vehicle Technologies in CMV's</a:t>
            </a:r>
            <a:r>
              <a:rPr lang="en-US" sz="1800" kern="100" dirty="0">
                <a:effectLst/>
                <a:latin typeface="Calibri" panose="020F0502020204030204" pitchFamily="34" charset="0"/>
                <a:ea typeface="Calibri" panose="020F0502020204030204" pitchFamily="34" charset="0"/>
              </a:rPr>
              <a:t> Southeast CMV Safety Research Summit, Tuscaloosa, AL. </a:t>
            </a:r>
            <a:r>
              <a:rPr lang="en-US" sz="1800" u="sng" kern="100" dirty="0">
                <a:solidFill>
                  <a:srgbClr val="0563C1"/>
                </a:solidFill>
                <a:effectLst/>
                <a:latin typeface="Calibri" panose="020F0502020204030204" pitchFamily="34" charset="0"/>
                <a:ea typeface="Calibri" panose="020F0502020204030204" pitchFamily="34" charset="0"/>
                <a:hlinkClick r:id="rId3"/>
              </a:rPr>
              <a:t>https://www.caps.ua.edu/wp-content/uploads/2022/05/WOODRUFF_LOFTUS-CMV-AV-lunch-session.pdf</a:t>
            </a:r>
            <a:endParaRPr lang="en-US" sz="1800" kern="100" dirty="0">
              <a:effectLst/>
              <a:latin typeface="Calibri" panose="020F0502020204030204" pitchFamily="34" charset="0"/>
              <a:ea typeface="Calibri" panose="020F0502020204030204" pitchFamily="34" charset="0"/>
            </a:endParaRPr>
          </a:p>
          <a:p>
            <a:pPr marL="0" marR="0">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Hawkins, Andrew J. 2024. “Uber and Aurora announce ‘long-term’ driverless truck deal after successful pilot.” The Verge. Accessed 1 April 2025 at: https://www.theverge.com/2024/6/25/24184973/uber-freight-aurora-driverless-truck-deal</a:t>
            </a:r>
          </a:p>
          <a:p>
            <a:pPr marL="0" marR="0">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Bellan, Rebecca. 2024. “Aurora Innovation delays commercial autonomous truck launch to 2025.” TechCrunch. Accessed 1 April 2025 at: https://techcrunch.com/2024/10/30/aurora-innovation-delays-commercial-autonomous-truck-launch-to-2025/</a:t>
            </a:r>
          </a:p>
          <a:p>
            <a:pPr marL="0" marR="0"/>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Woodruff, G., &amp; Loftus, J. (2022).</a:t>
            </a:r>
          </a:p>
          <a:p>
            <a:endParaRPr lang="en-US" dirty="0"/>
          </a:p>
        </p:txBody>
      </p:sp>
      <p:sp>
        <p:nvSpPr>
          <p:cNvPr id="4" name="Slide Number Placeholder 3"/>
          <p:cNvSpPr>
            <a:spLocks noGrp="1"/>
          </p:cNvSpPr>
          <p:nvPr>
            <p:ph type="sldNum" sz="quarter" idx="5"/>
          </p:nvPr>
        </p:nvSpPr>
        <p:spPr/>
        <p:txBody>
          <a:bodyPr/>
          <a:lstStyle/>
          <a:p>
            <a:fld id="{B7E059C4-DCC6-400A-8C5E-8BEA4CCA9489}" type="slidenum">
              <a:rPr lang="en-US" smtClean="0"/>
              <a:t>8</a:t>
            </a:fld>
            <a:endParaRPr lang="en-US" dirty="0"/>
          </a:p>
        </p:txBody>
      </p:sp>
    </p:spTree>
    <p:extLst>
      <p:ext uri="{BB962C8B-B14F-4D97-AF65-F5344CB8AC3E}">
        <p14:creationId xmlns:p14="http://schemas.microsoft.com/office/powerpoint/2010/main" val="30654311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7E059C4-DCC6-400A-8C5E-8BEA4CCA9489}" type="slidenum">
              <a:rPr lang="en-US" smtClean="0"/>
              <a:t>14</a:t>
            </a:fld>
            <a:endParaRPr lang="en-US" dirty="0"/>
          </a:p>
        </p:txBody>
      </p:sp>
    </p:spTree>
    <p:extLst>
      <p:ext uri="{BB962C8B-B14F-4D97-AF65-F5344CB8AC3E}">
        <p14:creationId xmlns:p14="http://schemas.microsoft.com/office/powerpoint/2010/main" val="40770798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7E059C4-DCC6-400A-8C5E-8BEA4CCA9489}" type="slidenum">
              <a:rPr lang="en-US" smtClean="0"/>
              <a:t>29</a:t>
            </a:fld>
            <a:endParaRPr lang="en-US" dirty="0"/>
          </a:p>
        </p:txBody>
      </p:sp>
    </p:spTree>
    <p:extLst>
      <p:ext uri="{BB962C8B-B14F-4D97-AF65-F5344CB8AC3E}">
        <p14:creationId xmlns:p14="http://schemas.microsoft.com/office/powerpoint/2010/main" val="17129145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7E059C4-DCC6-400A-8C5E-8BEA4CCA9489}" type="slidenum">
              <a:rPr lang="en-US" smtClean="0"/>
              <a:t>30</a:t>
            </a:fld>
            <a:endParaRPr lang="en-US" dirty="0"/>
          </a:p>
        </p:txBody>
      </p:sp>
    </p:spTree>
    <p:extLst>
      <p:ext uri="{BB962C8B-B14F-4D97-AF65-F5344CB8AC3E}">
        <p14:creationId xmlns:p14="http://schemas.microsoft.com/office/powerpoint/2010/main" val="24863616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20D88-4B3B-2AB1-78C7-73517B41ED4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319F82C-E42D-10B2-74EA-C0A17B49B8B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699DBED-8613-6DEB-1E02-FD70317DFB35}"/>
              </a:ext>
            </a:extLst>
          </p:cNvPr>
          <p:cNvSpPr>
            <a:spLocks noGrp="1"/>
          </p:cNvSpPr>
          <p:nvPr>
            <p:ph type="dt" sz="half" idx="10"/>
          </p:nvPr>
        </p:nvSpPr>
        <p:spPr/>
        <p:txBody>
          <a:bodyPr/>
          <a:lstStyle/>
          <a:p>
            <a:fld id="{66F3DA6B-F44D-4974-866C-FFB2675F7DD8}" type="datetime1">
              <a:rPr lang="en-US" smtClean="0"/>
              <a:t>6/30/2025</a:t>
            </a:fld>
            <a:endParaRPr lang="en-US" dirty="0"/>
          </a:p>
        </p:txBody>
      </p:sp>
      <p:sp>
        <p:nvSpPr>
          <p:cNvPr id="5" name="Footer Placeholder 4">
            <a:extLst>
              <a:ext uri="{FF2B5EF4-FFF2-40B4-BE49-F238E27FC236}">
                <a16:creationId xmlns:a16="http://schemas.microsoft.com/office/drawing/2014/main" id="{664FB831-AD3D-E3E0-9A9B-26C31F65765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2A101CB-DA1E-E471-6938-3196B9B00485}"/>
              </a:ext>
            </a:extLst>
          </p:cNvPr>
          <p:cNvSpPr>
            <a:spLocks noGrp="1"/>
          </p:cNvSpPr>
          <p:nvPr>
            <p:ph type="sldNum" sz="quarter" idx="12"/>
          </p:nvPr>
        </p:nvSpPr>
        <p:spPr/>
        <p:txBody>
          <a:bodyPr/>
          <a:lstStyle>
            <a:lvl1pPr>
              <a:defRPr sz="1600" b="1"/>
            </a:lvl1pPr>
          </a:lstStyle>
          <a:p>
            <a:fld id="{048BBE7A-6D55-47BF-836F-DA5E02A8B925}" type="slidenum">
              <a:rPr lang="en-US" smtClean="0"/>
              <a:pPr/>
              <a:t>‹#›</a:t>
            </a:fld>
            <a:endParaRPr lang="en-US" dirty="0"/>
          </a:p>
        </p:txBody>
      </p:sp>
    </p:spTree>
    <p:extLst>
      <p:ext uri="{BB962C8B-B14F-4D97-AF65-F5344CB8AC3E}">
        <p14:creationId xmlns:p14="http://schemas.microsoft.com/office/powerpoint/2010/main" val="1886217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D824A-214A-3D2E-F67D-0B11110B3F3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1E4C654-DEFC-9A36-4895-3D840EF9617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0228E4-1A6F-0628-39DA-C0C24112DAF0}"/>
              </a:ext>
            </a:extLst>
          </p:cNvPr>
          <p:cNvSpPr>
            <a:spLocks noGrp="1"/>
          </p:cNvSpPr>
          <p:nvPr>
            <p:ph type="dt" sz="half" idx="10"/>
          </p:nvPr>
        </p:nvSpPr>
        <p:spPr/>
        <p:txBody>
          <a:bodyPr/>
          <a:lstStyle/>
          <a:p>
            <a:fld id="{560CD411-7970-49B1-94EA-8F41FF4A7C4C}" type="datetime1">
              <a:rPr lang="en-US" smtClean="0"/>
              <a:t>6/30/2025</a:t>
            </a:fld>
            <a:endParaRPr lang="en-US" dirty="0"/>
          </a:p>
        </p:txBody>
      </p:sp>
      <p:sp>
        <p:nvSpPr>
          <p:cNvPr id="5" name="Footer Placeholder 4">
            <a:extLst>
              <a:ext uri="{FF2B5EF4-FFF2-40B4-BE49-F238E27FC236}">
                <a16:creationId xmlns:a16="http://schemas.microsoft.com/office/drawing/2014/main" id="{D43070F5-B9EB-22CA-DD6D-62B98EAC8E7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F6466E-FD4E-F2BF-56C4-37F6B925D966}"/>
              </a:ext>
            </a:extLst>
          </p:cNvPr>
          <p:cNvSpPr>
            <a:spLocks noGrp="1"/>
          </p:cNvSpPr>
          <p:nvPr>
            <p:ph type="sldNum" sz="quarter" idx="12"/>
          </p:nvPr>
        </p:nvSpPr>
        <p:spPr/>
        <p:txBody>
          <a:bodyPr/>
          <a:lstStyle/>
          <a:p>
            <a:fld id="{048BBE7A-6D55-47BF-836F-DA5E02A8B925}" type="slidenum">
              <a:rPr lang="en-US" smtClean="0"/>
              <a:t>‹#›</a:t>
            </a:fld>
            <a:endParaRPr lang="en-US" dirty="0"/>
          </a:p>
        </p:txBody>
      </p:sp>
    </p:spTree>
    <p:extLst>
      <p:ext uri="{BB962C8B-B14F-4D97-AF65-F5344CB8AC3E}">
        <p14:creationId xmlns:p14="http://schemas.microsoft.com/office/powerpoint/2010/main" val="26845921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AE1D32-EA51-59F1-A7F2-5459E1C3911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4ECDE81-C020-7A70-EC74-A6E4179422A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EA8D45-B688-0361-284D-71E09B8FA9F8}"/>
              </a:ext>
            </a:extLst>
          </p:cNvPr>
          <p:cNvSpPr>
            <a:spLocks noGrp="1"/>
          </p:cNvSpPr>
          <p:nvPr>
            <p:ph type="dt" sz="half" idx="10"/>
          </p:nvPr>
        </p:nvSpPr>
        <p:spPr/>
        <p:txBody>
          <a:bodyPr/>
          <a:lstStyle/>
          <a:p>
            <a:fld id="{7A37888D-22E1-458E-AFBA-A15541D6ACCF}" type="datetime1">
              <a:rPr lang="en-US" smtClean="0"/>
              <a:t>6/30/2025</a:t>
            </a:fld>
            <a:endParaRPr lang="en-US" dirty="0"/>
          </a:p>
        </p:txBody>
      </p:sp>
      <p:sp>
        <p:nvSpPr>
          <p:cNvPr id="5" name="Footer Placeholder 4">
            <a:extLst>
              <a:ext uri="{FF2B5EF4-FFF2-40B4-BE49-F238E27FC236}">
                <a16:creationId xmlns:a16="http://schemas.microsoft.com/office/drawing/2014/main" id="{D8AD576A-D4FD-DFE6-8A21-1B4F125F29A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B98AF9-121F-79A7-40D0-2A31E4AC5AF8}"/>
              </a:ext>
            </a:extLst>
          </p:cNvPr>
          <p:cNvSpPr>
            <a:spLocks noGrp="1"/>
          </p:cNvSpPr>
          <p:nvPr>
            <p:ph type="sldNum" sz="quarter" idx="12"/>
          </p:nvPr>
        </p:nvSpPr>
        <p:spPr/>
        <p:txBody>
          <a:bodyPr/>
          <a:lstStyle/>
          <a:p>
            <a:fld id="{048BBE7A-6D55-47BF-836F-DA5E02A8B925}" type="slidenum">
              <a:rPr lang="en-US" smtClean="0"/>
              <a:t>‹#›</a:t>
            </a:fld>
            <a:endParaRPr lang="en-US" dirty="0"/>
          </a:p>
        </p:txBody>
      </p:sp>
    </p:spTree>
    <p:extLst>
      <p:ext uri="{BB962C8B-B14F-4D97-AF65-F5344CB8AC3E}">
        <p14:creationId xmlns:p14="http://schemas.microsoft.com/office/powerpoint/2010/main" val="23916632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6F3DA6B-F44D-4974-866C-FFB2675F7DD8}" type="datetime1">
              <a:rPr lang="en-US" smtClean="0"/>
              <a:t>6/30/2025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8BBE7A-6D55-47BF-836F-DA5E02A8B925}" type="slidenum">
              <a:rPr lang="en-US" smtClean="0"/>
              <a:pPr/>
              <a:t>‹#›</a:t>
            </a:fld>
            <a:endParaRPr lang="en-US" dirty="0"/>
          </a:p>
        </p:txBody>
      </p:sp>
    </p:spTree>
    <p:extLst>
      <p:ext uri="{BB962C8B-B14F-4D97-AF65-F5344CB8AC3E}">
        <p14:creationId xmlns:p14="http://schemas.microsoft.com/office/powerpoint/2010/main" val="36375541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FDD415-98EF-4B40-856D-1963B4E3A6CE}" type="datetime1">
              <a:rPr lang="en-US" smtClean="0"/>
              <a:t>6/30/2025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8BBE7A-6D55-47BF-836F-DA5E02A8B925}" type="slidenum">
              <a:rPr lang="en-US" smtClean="0"/>
              <a:pPr/>
              <a:t>‹#›</a:t>
            </a:fld>
            <a:endParaRPr lang="en-US" dirty="0"/>
          </a:p>
        </p:txBody>
      </p:sp>
    </p:spTree>
    <p:extLst>
      <p:ext uri="{BB962C8B-B14F-4D97-AF65-F5344CB8AC3E}">
        <p14:creationId xmlns:p14="http://schemas.microsoft.com/office/powerpoint/2010/main" val="15761174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2415D84-6874-4040-AD52-D16836BDE2DE}" type="datetime1">
              <a:rPr lang="en-US" smtClean="0"/>
              <a:t>6/30/2025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8BBE7A-6D55-47BF-836F-DA5E02A8B925}" type="slidenum">
              <a:rPr lang="en-US" smtClean="0"/>
              <a:pPr/>
              <a:t>‹#›</a:t>
            </a:fld>
            <a:endParaRPr lang="en-US" dirty="0"/>
          </a:p>
        </p:txBody>
      </p:sp>
      <p:pic>
        <p:nvPicPr>
          <p:cNvPr id="7" name="Picture 2" descr="IFTA Logo">
            <a:extLst>
              <a:ext uri="{FF2B5EF4-FFF2-40B4-BE49-F238E27FC236}">
                <a16:creationId xmlns:a16="http://schemas.microsoft.com/office/drawing/2014/main" id="{B3099EC9-F825-6F39-C247-B4C1FDCA576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 y="6150113"/>
            <a:ext cx="2481923" cy="707886"/>
          </a:xfrm>
          <a:prstGeom prst="rect">
            <a:avLst/>
          </a:prstGeom>
          <a:solidFill>
            <a:schemeClr val="bg1"/>
          </a:solidFill>
        </p:spPr>
      </p:pic>
    </p:spTree>
    <p:extLst>
      <p:ext uri="{BB962C8B-B14F-4D97-AF65-F5344CB8AC3E}">
        <p14:creationId xmlns:p14="http://schemas.microsoft.com/office/powerpoint/2010/main" val="19262852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702979C-0C30-404B-93BD-96402DB1895D}" type="datetime1">
              <a:rPr lang="en-US" smtClean="0"/>
              <a:t>6/30/2025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48BBE7A-6D55-47BF-836F-DA5E02A8B925}" type="slidenum">
              <a:rPr lang="en-US" smtClean="0"/>
              <a:pPr/>
              <a:t>‹#›</a:t>
            </a:fld>
            <a:endParaRPr lang="en-US" dirty="0"/>
          </a:p>
        </p:txBody>
      </p:sp>
    </p:spTree>
    <p:extLst>
      <p:ext uri="{BB962C8B-B14F-4D97-AF65-F5344CB8AC3E}">
        <p14:creationId xmlns:p14="http://schemas.microsoft.com/office/powerpoint/2010/main" val="292257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25B1EC2-7E3D-48D3-84B2-ED0646D33F5E}" type="datetime1">
              <a:rPr lang="en-US" smtClean="0"/>
              <a:t>6/30/2025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48BBE7A-6D55-47BF-836F-DA5E02A8B925}" type="slidenum">
              <a:rPr lang="en-US" smtClean="0"/>
              <a:t>‹#›</a:t>
            </a:fld>
            <a:endParaRPr lang="en-US" dirty="0"/>
          </a:p>
        </p:txBody>
      </p:sp>
    </p:spTree>
    <p:extLst>
      <p:ext uri="{BB962C8B-B14F-4D97-AF65-F5344CB8AC3E}">
        <p14:creationId xmlns:p14="http://schemas.microsoft.com/office/powerpoint/2010/main" val="18995974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2767C14-1E69-4CBA-8EC4-03EEE95BD3D5}" type="datetime1">
              <a:rPr lang="en-US" smtClean="0"/>
              <a:t>6/30/2025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48BBE7A-6D55-47BF-836F-DA5E02A8B925}" type="slidenum">
              <a:rPr lang="en-US" smtClean="0"/>
              <a:pPr/>
              <a:t>‹#›</a:t>
            </a:fld>
            <a:endParaRPr lang="en-US" dirty="0"/>
          </a:p>
        </p:txBody>
      </p:sp>
    </p:spTree>
    <p:extLst>
      <p:ext uri="{BB962C8B-B14F-4D97-AF65-F5344CB8AC3E}">
        <p14:creationId xmlns:p14="http://schemas.microsoft.com/office/powerpoint/2010/main" val="34324163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3B35BA-82AA-4B9B-AD75-3ECC7F973F11}" type="datetime1">
              <a:rPr lang="en-US" smtClean="0"/>
              <a:t>6/30/2025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48BBE7A-6D55-47BF-836F-DA5E02A8B925}" type="slidenum">
              <a:rPr lang="en-US" smtClean="0"/>
              <a:t>‹#›</a:t>
            </a:fld>
            <a:endParaRPr lang="en-US" dirty="0"/>
          </a:p>
        </p:txBody>
      </p:sp>
    </p:spTree>
    <p:extLst>
      <p:ext uri="{BB962C8B-B14F-4D97-AF65-F5344CB8AC3E}">
        <p14:creationId xmlns:p14="http://schemas.microsoft.com/office/powerpoint/2010/main" val="19426757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B732CF5-166F-43B9-A558-1302061DB8FD}" type="datetime1">
              <a:rPr lang="en-US" smtClean="0"/>
              <a:t>6/30/2025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48BBE7A-6D55-47BF-836F-DA5E02A8B925}" type="slidenum">
              <a:rPr lang="en-US" smtClean="0"/>
              <a:t>‹#›</a:t>
            </a:fld>
            <a:endParaRPr lang="en-US" dirty="0"/>
          </a:p>
        </p:txBody>
      </p:sp>
    </p:spTree>
    <p:extLst>
      <p:ext uri="{BB962C8B-B14F-4D97-AF65-F5344CB8AC3E}">
        <p14:creationId xmlns:p14="http://schemas.microsoft.com/office/powerpoint/2010/main" val="36541171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7505A9-B9B2-B53C-2AA1-8D8B93C7421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44614D3-7DDC-B797-58A3-AEFA0AA1E27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472BE9-BA60-71CF-369F-B823FFF62EA2}"/>
              </a:ext>
            </a:extLst>
          </p:cNvPr>
          <p:cNvSpPr>
            <a:spLocks noGrp="1"/>
          </p:cNvSpPr>
          <p:nvPr>
            <p:ph type="dt" sz="half" idx="10"/>
          </p:nvPr>
        </p:nvSpPr>
        <p:spPr/>
        <p:txBody>
          <a:bodyPr/>
          <a:lstStyle/>
          <a:p>
            <a:fld id="{D6FDD415-98EF-4B40-856D-1963B4E3A6CE}" type="datetime1">
              <a:rPr lang="en-US" smtClean="0"/>
              <a:t>6/30/2025</a:t>
            </a:fld>
            <a:endParaRPr lang="en-US" dirty="0"/>
          </a:p>
        </p:txBody>
      </p:sp>
      <p:sp>
        <p:nvSpPr>
          <p:cNvPr id="5" name="Footer Placeholder 4">
            <a:extLst>
              <a:ext uri="{FF2B5EF4-FFF2-40B4-BE49-F238E27FC236}">
                <a16:creationId xmlns:a16="http://schemas.microsoft.com/office/drawing/2014/main" id="{3CDAC288-6336-A833-38AF-10BBA548A77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2BF78A4-8DE5-9B27-9444-09F6A2730266}"/>
              </a:ext>
            </a:extLst>
          </p:cNvPr>
          <p:cNvSpPr>
            <a:spLocks noGrp="1"/>
          </p:cNvSpPr>
          <p:nvPr>
            <p:ph type="sldNum" sz="quarter" idx="12"/>
          </p:nvPr>
        </p:nvSpPr>
        <p:spPr/>
        <p:txBody>
          <a:bodyPr/>
          <a:lstStyle>
            <a:lvl1pPr>
              <a:defRPr sz="1600" b="1">
                <a:solidFill>
                  <a:schemeClr val="tx1"/>
                </a:solidFill>
              </a:defRPr>
            </a:lvl1pPr>
          </a:lstStyle>
          <a:p>
            <a:fld id="{048BBE7A-6D55-47BF-836F-DA5E02A8B925}" type="slidenum">
              <a:rPr lang="en-US" smtClean="0"/>
              <a:pPr/>
              <a:t>‹#›</a:t>
            </a:fld>
            <a:endParaRPr lang="en-US" dirty="0"/>
          </a:p>
        </p:txBody>
      </p:sp>
    </p:spTree>
    <p:extLst>
      <p:ext uri="{BB962C8B-B14F-4D97-AF65-F5344CB8AC3E}">
        <p14:creationId xmlns:p14="http://schemas.microsoft.com/office/powerpoint/2010/main" val="17171646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3530651-7529-4DA9-A6E2-C75AC261C3BB}" type="datetime1">
              <a:rPr lang="en-US" smtClean="0"/>
              <a:t>6/30/2025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48BBE7A-6D55-47BF-836F-DA5E02A8B925}" type="slidenum">
              <a:rPr lang="en-US" smtClean="0"/>
              <a:t>‹#›</a:t>
            </a:fld>
            <a:endParaRPr lang="en-US" dirty="0"/>
          </a:p>
        </p:txBody>
      </p:sp>
    </p:spTree>
    <p:extLst>
      <p:ext uri="{BB962C8B-B14F-4D97-AF65-F5344CB8AC3E}">
        <p14:creationId xmlns:p14="http://schemas.microsoft.com/office/powerpoint/2010/main" val="27024848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C0E75F9-FA44-4CB4-A4C1-027C1CB89DA3}" type="datetime1">
              <a:rPr lang="en-US" smtClean="0"/>
              <a:t>6/30/2025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8BBE7A-6D55-47BF-836F-DA5E02A8B925}" type="slidenum">
              <a:rPr lang="en-US" smtClean="0"/>
              <a:t>‹#›</a:t>
            </a:fld>
            <a:endParaRPr lang="en-US" dirty="0"/>
          </a:p>
        </p:txBody>
      </p:sp>
    </p:spTree>
    <p:extLst>
      <p:ext uri="{BB962C8B-B14F-4D97-AF65-F5344CB8AC3E}">
        <p14:creationId xmlns:p14="http://schemas.microsoft.com/office/powerpoint/2010/main" val="3426294968"/>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C0E75F9-FA44-4CB4-A4C1-027C1CB89DA3}" type="datetime1">
              <a:rPr lang="en-US" smtClean="0"/>
              <a:t>6/30/2025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8BBE7A-6D55-47BF-836F-DA5E02A8B925}" type="slidenum">
              <a:rPr lang="en-US" smtClean="0"/>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4142137841"/>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C0E75F9-FA44-4CB4-A4C1-027C1CB89DA3}" type="datetime1">
              <a:rPr lang="en-US" smtClean="0"/>
              <a:t>6/30/2025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8BBE7A-6D55-47BF-836F-DA5E02A8B925}" type="slidenum">
              <a:rPr lang="en-US" smtClean="0"/>
              <a:t>‹#›</a:t>
            </a:fld>
            <a:endParaRPr lang="en-US" dirty="0"/>
          </a:p>
        </p:txBody>
      </p:sp>
    </p:spTree>
    <p:extLst>
      <p:ext uri="{BB962C8B-B14F-4D97-AF65-F5344CB8AC3E}">
        <p14:creationId xmlns:p14="http://schemas.microsoft.com/office/powerpoint/2010/main" val="51612790"/>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C0E75F9-FA44-4CB4-A4C1-027C1CB89DA3}" type="datetime1">
              <a:rPr lang="en-US" smtClean="0"/>
              <a:t>6/30/2025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8BBE7A-6D55-47BF-836F-DA5E02A8B925}" type="slidenum">
              <a:rPr lang="en-US" smtClean="0"/>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888990149"/>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C0E75F9-FA44-4CB4-A4C1-027C1CB89DA3}" type="datetime1">
              <a:rPr lang="en-US" smtClean="0"/>
              <a:t>6/30/2025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8BBE7A-6D55-47BF-836F-DA5E02A8B925}" type="slidenum">
              <a:rPr lang="en-US" smtClean="0"/>
              <a:t>‹#›</a:t>
            </a:fld>
            <a:endParaRPr lang="en-US" dirty="0"/>
          </a:p>
        </p:txBody>
      </p:sp>
    </p:spTree>
    <p:extLst>
      <p:ext uri="{BB962C8B-B14F-4D97-AF65-F5344CB8AC3E}">
        <p14:creationId xmlns:p14="http://schemas.microsoft.com/office/powerpoint/2010/main" val="2291567062"/>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60CD411-7970-49B1-94EA-8F41FF4A7C4C}" type="datetime1">
              <a:rPr lang="en-US" smtClean="0"/>
              <a:t>6/30/2025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8BBE7A-6D55-47BF-836F-DA5E02A8B925}" type="slidenum">
              <a:rPr lang="en-US" smtClean="0"/>
              <a:t>‹#›</a:t>
            </a:fld>
            <a:endParaRPr lang="en-US" dirty="0"/>
          </a:p>
        </p:txBody>
      </p:sp>
    </p:spTree>
    <p:extLst>
      <p:ext uri="{BB962C8B-B14F-4D97-AF65-F5344CB8AC3E}">
        <p14:creationId xmlns:p14="http://schemas.microsoft.com/office/powerpoint/2010/main" val="26962987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37888D-22E1-458E-AFBA-A15541D6ACCF}" type="datetime1">
              <a:rPr lang="en-US" smtClean="0"/>
              <a:t>6/30/2025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8BBE7A-6D55-47BF-836F-DA5E02A8B925}" type="slidenum">
              <a:rPr lang="en-US" smtClean="0"/>
              <a:t>‹#›</a:t>
            </a:fld>
            <a:endParaRPr lang="en-US" dirty="0"/>
          </a:p>
        </p:txBody>
      </p:sp>
    </p:spTree>
    <p:extLst>
      <p:ext uri="{BB962C8B-B14F-4D97-AF65-F5344CB8AC3E}">
        <p14:creationId xmlns:p14="http://schemas.microsoft.com/office/powerpoint/2010/main" val="16106125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6F3DA6B-F44D-4974-866C-FFB2675F7DD8}" type="datetime1">
              <a:rPr lang="en-US" smtClean="0"/>
              <a:t>6/30/2025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8BBE7A-6D55-47BF-836F-DA5E02A8B925}" type="slidenum">
              <a:rPr lang="en-US" smtClean="0"/>
              <a:pPr/>
              <a:t>‹#›</a:t>
            </a:fld>
            <a:endParaRPr lang="en-US" dirty="0"/>
          </a:p>
        </p:txBody>
      </p:sp>
    </p:spTree>
    <p:extLst>
      <p:ext uri="{BB962C8B-B14F-4D97-AF65-F5344CB8AC3E}">
        <p14:creationId xmlns:p14="http://schemas.microsoft.com/office/powerpoint/2010/main" val="17078030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FDD415-98EF-4B40-856D-1963B4E3A6CE}" type="datetime1">
              <a:rPr lang="en-US" smtClean="0"/>
              <a:t>6/30/2025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8BBE7A-6D55-47BF-836F-DA5E02A8B925}" type="slidenum">
              <a:rPr lang="en-US" smtClean="0"/>
              <a:pPr/>
              <a:t>‹#›</a:t>
            </a:fld>
            <a:endParaRPr lang="en-US" dirty="0"/>
          </a:p>
        </p:txBody>
      </p:sp>
    </p:spTree>
    <p:extLst>
      <p:ext uri="{BB962C8B-B14F-4D97-AF65-F5344CB8AC3E}">
        <p14:creationId xmlns:p14="http://schemas.microsoft.com/office/powerpoint/2010/main" val="1686956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9D1FB-E2F2-6C88-44EC-ED159298A0A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E6CB159-E1DF-4E44-625C-CAB59E13B15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12CBE96-3D69-F5E3-17FC-5EC211AD5835}"/>
              </a:ext>
            </a:extLst>
          </p:cNvPr>
          <p:cNvSpPr>
            <a:spLocks noGrp="1"/>
          </p:cNvSpPr>
          <p:nvPr>
            <p:ph type="dt" sz="half" idx="10"/>
          </p:nvPr>
        </p:nvSpPr>
        <p:spPr/>
        <p:txBody>
          <a:bodyPr/>
          <a:lstStyle/>
          <a:p>
            <a:fld id="{22415D84-6874-4040-AD52-D16836BDE2DE}" type="datetime1">
              <a:rPr lang="en-US" smtClean="0"/>
              <a:t>6/30/2025</a:t>
            </a:fld>
            <a:endParaRPr lang="en-US" dirty="0"/>
          </a:p>
        </p:txBody>
      </p:sp>
      <p:sp>
        <p:nvSpPr>
          <p:cNvPr id="5" name="Footer Placeholder 4">
            <a:extLst>
              <a:ext uri="{FF2B5EF4-FFF2-40B4-BE49-F238E27FC236}">
                <a16:creationId xmlns:a16="http://schemas.microsoft.com/office/drawing/2014/main" id="{F3A532AB-9C5A-5FF2-D423-DB273419C0E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B5D38EF-89BB-4CED-8587-4491DA60F5A9}"/>
              </a:ext>
            </a:extLst>
          </p:cNvPr>
          <p:cNvSpPr>
            <a:spLocks noGrp="1"/>
          </p:cNvSpPr>
          <p:nvPr>
            <p:ph type="sldNum" sz="quarter" idx="12"/>
          </p:nvPr>
        </p:nvSpPr>
        <p:spPr/>
        <p:txBody>
          <a:bodyPr/>
          <a:lstStyle>
            <a:lvl1pPr>
              <a:defRPr sz="1600" b="1"/>
            </a:lvl1pPr>
          </a:lstStyle>
          <a:p>
            <a:fld id="{048BBE7A-6D55-47BF-836F-DA5E02A8B925}" type="slidenum">
              <a:rPr lang="en-US" smtClean="0"/>
              <a:pPr/>
              <a:t>‹#›</a:t>
            </a:fld>
            <a:endParaRPr lang="en-US" dirty="0"/>
          </a:p>
        </p:txBody>
      </p:sp>
      <p:pic>
        <p:nvPicPr>
          <p:cNvPr id="7" name="Picture 2" descr="IFTA Logo">
            <a:extLst>
              <a:ext uri="{FF2B5EF4-FFF2-40B4-BE49-F238E27FC236}">
                <a16:creationId xmlns:a16="http://schemas.microsoft.com/office/drawing/2014/main" id="{B3099EC9-F825-6F39-C247-B4C1FDCA576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 y="6150113"/>
            <a:ext cx="2481923" cy="707886"/>
          </a:xfrm>
          <a:prstGeom prst="rect">
            <a:avLst/>
          </a:prstGeom>
          <a:solidFill>
            <a:schemeClr val="bg1"/>
          </a:solidFill>
        </p:spPr>
      </p:pic>
    </p:spTree>
    <p:extLst>
      <p:ext uri="{BB962C8B-B14F-4D97-AF65-F5344CB8AC3E}">
        <p14:creationId xmlns:p14="http://schemas.microsoft.com/office/powerpoint/2010/main" val="297375691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2415D84-6874-4040-AD52-D16836BDE2DE}" type="datetime1">
              <a:rPr lang="en-US" smtClean="0"/>
              <a:t>6/30/2025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8BBE7A-6D55-47BF-836F-DA5E02A8B925}" type="slidenum">
              <a:rPr lang="en-US" smtClean="0"/>
              <a:pPr/>
              <a:t>‹#›</a:t>
            </a:fld>
            <a:endParaRPr lang="en-US" dirty="0"/>
          </a:p>
        </p:txBody>
      </p:sp>
      <p:pic>
        <p:nvPicPr>
          <p:cNvPr id="7" name="Picture 2" descr="IFTA Logo">
            <a:extLst>
              <a:ext uri="{FF2B5EF4-FFF2-40B4-BE49-F238E27FC236}">
                <a16:creationId xmlns:a16="http://schemas.microsoft.com/office/drawing/2014/main" id="{B3099EC9-F825-6F39-C247-B4C1FDCA576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 y="6150113"/>
            <a:ext cx="2481923" cy="707886"/>
          </a:xfrm>
          <a:prstGeom prst="rect">
            <a:avLst/>
          </a:prstGeom>
          <a:solidFill>
            <a:schemeClr val="bg1"/>
          </a:solidFill>
        </p:spPr>
      </p:pic>
    </p:spTree>
    <p:extLst>
      <p:ext uri="{BB962C8B-B14F-4D97-AF65-F5344CB8AC3E}">
        <p14:creationId xmlns:p14="http://schemas.microsoft.com/office/powerpoint/2010/main" val="43513597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702979C-0C30-404B-93BD-96402DB1895D}" type="datetime1">
              <a:rPr lang="en-US" smtClean="0"/>
              <a:t>6/30/2025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48BBE7A-6D55-47BF-836F-DA5E02A8B925}" type="slidenum">
              <a:rPr lang="en-US" smtClean="0"/>
              <a:pPr/>
              <a:t>‹#›</a:t>
            </a:fld>
            <a:endParaRPr lang="en-US" dirty="0"/>
          </a:p>
        </p:txBody>
      </p:sp>
    </p:spTree>
    <p:extLst>
      <p:ext uri="{BB962C8B-B14F-4D97-AF65-F5344CB8AC3E}">
        <p14:creationId xmlns:p14="http://schemas.microsoft.com/office/powerpoint/2010/main" val="403864768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25B1EC2-7E3D-48D3-84B2-ED0646D33F5E}" type="datetime1">
              <a:rPr lang="en-US" smtClean="0"/>
              <a:t>6/30/2025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48BBE7A-6D55-47BF-836F-DA5E02A8B925}" type="slidenum">
              <a:rPr lang="en-US" smtClean="0"/>
              <a:t>‹#›</a:t>
            </a:fld>
            <a:endParaRPr lang="en-US" dirty="0"/>
          </a:p>
        </p:txBody>
      </p:sp>
    </p:spTree>
    <p:extLst>
      <p:ext uri="{BB962C8B-B14F-4D97-AF65-F5344CB8AC3E}">
        <p14:creationId xmlns:p14="http://schemas.microsoft.com/office/powerpoint/2010/main" val="341370160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2767C14-1E69-4CBA-8EC4-03EEE95BD3D5}" type="datetime1">
              <a:rPr lang="en-US" smtClean="0"/>
              <a:t>6/30/2025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48BBE7A-6D55-47BF-836F-DA5E02A8B925}" type="slidenum">
              <a:rPr lang="en-US" smtClean="0"/>
              <a:pPr/>
              <a:t>‹#›</a:t>
            </a:fld>
            <a:endParaRPr lang="en-US" dirty="0"/>
          </a:p>
        </p:txBody>
      </p:sp>
    </p:spTree>
    <p:extLst>
      <p:ext uri="{BB962C8B-B14F-4D97-AF65-F5344CB8AC3E}">
        <p14:creationId xmlns:p14="http://schemas.microsoft.com/office/powerpoint/2010/main" val="22774772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3B35BA-82AA-4B9B-AD75-3ECC7F973F11}" type="datetime1">
              <a:rPr lang="en-US" smtClean="0"/>
              <a:t>6/30/2025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48BBE7A-6D55-47BF-836F-DA5E02A8B925}" type="slidenum">
              <a:rPr lang="en-US" smtClean="0"/>
              <a:t>‹#›</a:t>
            </a:fld>
            <a:endParaRPr lang="en-US" dirty="0"/>
          </a:p>
        </p:txBody>
      </p:sp>
    </p:spTree>
    <p:extLst>
      <p:ext uri="{BB962C8B-B14F-4D97-AF65-F5344CB8AC3E}">
        <p14:creationId xmlns:p14="http://schemas.microsoft.com/office/powerpoint/2010/main" val="271399386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B732CF5-166F-43B9-A558-1302061DB8FD}" type="datetime1">
              <a:rPr lang="en-US" smtClean="0"/>
              <a:t>6/30/2025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48BBE7A-6D55-47BF-836F-DA5E02A8B925}" type="slidenum">
              <a:rPr lang="en-US" smtClean="0"/>
              <a:t>‹#›</a:t>
            </a:fld>
            <a:endParaRPr lang="en-US" dirty="0"/>
          </a:p>
        </p:txBody>
      </p:sp>
    </p:spTree>
    <p:extLst>
      <p:ext uri="{BB962C8B-B14F-4D97-AF65-F5344CB8AC3E}">
        <p14:creationId xmlns:p14="http://schemas.microsoft.com/office/powerpoint/2010/main" val="247955254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3530651-7529-4DA9-A6E2-C75AC261C3BB}" type="datetime1">
              <a:rPr lang="en-US" smtClean="0"/>
              <a:t>6/30/2025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48BBE7A-6D55-47BF-836F-DA5E02A8B925}" type="slidenum">
              <a:rPr lang="en-US" smtClean="0"/>
              <a:t>‹#›</a:t>
            </a:fld>
            <a:endParaRPr lang="en-US" dirty="0"/>
          </a:p>
        </p:txBody>
      </p:sp>
    </p:spTree>
    <p:extLst>
      <p:ext uri="{BB962C8B-B14F-4D97-AF65-F5344CB8AC3E}">
        <p14:creationId xmlns:p14="http://schemas.microsoft.com/office/powerpoint/2010/main" val="158854516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C0E75F9-FA44-4CB4-A4C1-027C1CB89DA3}" type="datetime1">
              <a:rPr lang="en-US" smtClean="0"/>
              <a:t>6/30/2025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8BBE7A-6D55-47BF-836F-DA5E02A8B925}" type="slidenum">
              <a:rPr lang="en-US" smtClean="0"/>
              <a:t>‹#›</a:t>
            </a:fld>
            <a:endParaRPr lang="en-US" dirty="0"/>
          </a:p>
        </p:txBody>
      </p:sp>
    </p:spTree>
    <p:extLst>
      <p:ext uri="{BB962C8B-B14F-4D97-AF65-F5344CB8AC3E}">
        <p14:creationId xmlns:p14="http://schemas.microsoft.com/office/powerpoint/2010/main" val="3570932462"/>
      </p:ext>
    </p:extLst>
  </p:cSld>
  <p:clrMapOvr>
    <a:masterClrMapping/>
  </p:clrMapOvr>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C0E75F9-FA44-4CB4-A4C1-027C1CB89DA3}" type="datetime1">
              <a:rPr lang="en-US" smtClean="0"/>
              <a:t>6/30/2025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8BBE7A-6D55-47BF-836F-DA5E02A8B925}" type="slidenum">
              <a:rPr lang="en-US" smtClean="0"/>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954652494"/>
      </p:ext>
    </p:extLst>
  </p:cSld>
  <p:clrMapOvr>
    <a:masterClrMapping/>
  </p:clrMapOvr>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C0E75F9-FA44-4CB4-A4C1-027C1CB89DA3}" type="datetime1">
              <a:rPr lang="en-US" smtClean="0"/>
              <a:t>6/30/2025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8BBE7A-6D55-47BF-836F-DA5E02A8B925}" type="slidenum">
              <a:rPr lang="en-US" smtClean="0"/>
              <a:t>‹#›</a:t>
            </a:fld>
            <a:endParaRPr lang="en-US" dirty="0"/>
          </a:p>
        </p:txBody>
      </p:sp>
    </p:spTree>
    <p:extLst>
      <p:ext uri="{BB962C8B-B14F-4D97-AF65-F5344CB8AC3E}">
        <p14:creationId xmlns:p14="http://schemas.microsoft.com/office/powerpoint/2010/main" val="3256441861"/>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D8549-BF31-8A7B-4A56-BB91F5E350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A160AA-536A-FE96-D07E-98CC771296B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92B1A66-A836-B8F5-1FA3-9FA88A85297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19DA197-DE48-1006-F053-F8F8E1FE3D80}"/>
              </a:ext>
            </a:extLst>
          </p:cNvPr>
          <p:cNvSpPr>
            <a:spLocks noGrp="1"/>
          </p:cNvSpPr>
          <p:nvPr>
            <p:ph type="dt" sz="half" idx="10"/>
          </p:nvPr>
        </p:nvSpPr>
        <p:spPr/>
        <p:txBody>
          <a:bodyPr/>
          <a:lstStyle/>
          <a:p>
            <a:fld id="{7702979C-0C30-404B-93BD-96402DB1895D}" type="datetime1">
              <a:rPr lang="en-US" smtClean="0"/>
              <a:t>6/30/2025</a:t>
            </a:fld>
            <a:endParaRPr lang="en-US" dirty="0"/>
          </a:p>
        </p:txBody>
      </p:sp>
      <p:sp>
        <p:nvSpPr>
          <p:cNvPr id="6" name="Footer Placeholder 5">
            <a:extLst>
              <a:ext uri="{FF2B5EF4-FFF2-40B4-BE49-F238E27FC236}">
                <a16:creationId xmlns:a16="http://schemas.microsoft.com/office/drawing/2014/main" id="{B4CB63A3-A174-0401-C0BD-A6B679045EB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2892DE7-E158-11B7-40D2-4F0954F246CE}"/>
              </a:ext>
            </a:extLst>
          </p:cNvPr>
          <p:cNvSpPr>
            <a:spLocks noGrp="1"/>
          </p:cNvSpPr>
          <p:nvPr>
            <p:ph type="sldNum" sz="quarter" idx="12"/>
          </p:nvPr>
        </p:nvSpPr>
        <p:spPr/>
        <p:txBody>
          <a:bodyPr/>
          <a:lstStyle>
            <a:lvl1pPr>
              <a:defRPr sz="1600" b="1"/>
            </a:lvl1pPr>
          </a:lstStyle>
          <a:p>
            <a:fld id="{048BBE7A-6D55-47BF-836F-DA5E02A8B925}" type="slidenum">
              <a:rPr lang="en-US" smtClean="0"/>
              <a:pPr/>
              <a:t>‹#›</a:t>
            </a:fld>
            <a:endParaRPr lang="en-US" dirty="0"/>
          </a:p>
        </p:txBody>
      </p:sp>
    </p:spTree>
    <p:extLst>
      <p:ext uri="{BB962C8B-B14F-4D97-AF65-F5344CB8AC3E}">
        <p14:creationId xmlns:p14="http://schemas.microsoft.com/office/powerpoint/2010/main" val="70365263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C0E75F9-FA44-4CB4-A4C1-027C1CB89DA3}" type="datetime1">
              <a:rPr lang="en-US" smtClean="0"/>
              <a:t>6/30/2025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8BBE7A-6D55-47BF-836F-DA5E02A8B925}" type="slidenum">
              <a:rPr lang="en-US" smtClean="0"/>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614884703"/>
      </p:ext>
    </p:extLst>
  </p:cSld>
  <p:clrMapOvr>
    <a:masterClrMapping/>
  </p:clrMapOvr>
  <p:hf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C0E75F9-FA44-4CB4-A4C1-027C1CB89DA3}" type="datetime1">
              <a:rPr lang="en-US" smtClean="0"/>
              <a:t>6/30/2025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8BBE7A-6D55-47BF-836F-DA5E02A8B925}" type="slidenum">
              <a:rPr lang="en-US" smtClean="0"/>
              <a:t>‹#›</a:t>
            </a:fld>
            <a:endParaRPr lang="en-US" dirty="0"/>
          </a:p>
        </p:txBody>
      </p:sp>
    </p:spTree>
    <p:extLst>
      <p:ext uri="{BB962C8B-B14F-4D97-AF65-F5344CB8AC3E}">
        <p14:creationId xmlns:p14="http://schemas.microsoft.com/office/powerpoint/2010/main" val="2019299754"/>
      </p:ext>
    </p:extLst>
  </p:cSld>
  <p:clrMapOvr>
    <a:masterClrMapping/>
  </p:clrMapOvr>
  <p:hf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60CD411-7970-49B1-94EA-8F41FF4A7C4C}" type="datetime1">
              <a:rPr lang="en-US" smtClean="0"/>
              <a:t>6/30/2025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8BBE7A-6D55-47BF-836F-DA5E02A8B925}" type="slidenum">
              <a:rPr lang="en-US" smtClean="0"/>
              <a:t>‹#›</a:t>
            </a:fld>
            <a:endParaRPr lang="en-US" dirty="0"/>
          </a:p>
        </p:txBody>
      </p:sp>
    </p:spTree>
    <p:extLst>
      <p:ext uri="{BB962C8B-B14F-4D97-AF65-F5344CB8AC3E}">
        <p14:creationId xmlns:p14="http://schemas.microsoft.com/office/powerpoint/2010/main" val="13833275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37888D-22E1-458E-AFBA-A15541D6ACCF}" type="datetime1">
              <a:rPr lang="en-US" smtClean="0"/>
              <a:t>6/30/2025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8BBE7A-6D55-47BF-836F-DA5E02A8B925}" type="slidenum">
              <a:rPr lang="en-US" smtClean="0"/>
              <a:t>‹#›</a:t>
            </a:fld>
            <a:endParaRPr lang="en-US" dirty="0"/>
          </a:p>
        </p:txBody>
      </p:sp>
    </p:spTree>
    <p:extLst>
      <p:ext uri="{BB962C8B-B14F-4D97-AF65-F5344CB8AC3E}">
        <p14:creationId xmlns:p14="http://schemas.microsoft.com/office/powerpoint/2010/main" val="98661448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6F3DA6B-F44D-4974-866C-FFB2675F7DD8}" type="datetime1">
              <a:rPr lang="en-US" smtClean="0"/>
              <a:t>6/30/2025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8BBE7A-6D55-47BF-836F-DA5E02A8B925}" type="slidenum">
              <a:rPr lang="en-US" smtClean="0"/>
              <a:pPr/>
              <a:t>‹#›</a:t>
            </a:fld>
            <a:endParaRPr lang="en-US" dirty="0"/>
          </a:p>
        </p:txBody>
      </p:sp>
      <p:pic>
        <p:nvPicPr>
          <p:cNvPr id="8" name="Picture 7" descr="A logo of a water drop with a white line and blue and green compass&#10;&#10;AI-generated content may be incorrect.">
            <a:extLst>
              <a:ext uri="{FF2B5EF4-FFF2-40B4-BE49-F238E27FC236}">
                <a16:creationId xmlns:a16="http://schemas.microsoft.com/office/drawing/2014/main" id="{784FAB57-E8A2-F964-43F0-764C5B99ED8F}"/>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0" y="5984341"/>
            <a:ext cx="873659" cy="873659"/>
          </a:xfrm>
          <a:prstGeom prst="rect">
            <a:avLst/>
          </a:prstGeom>
        </p:spPr>
      </p:pic>
    </p:spTree>
    <p:extLst>
      <p:ext uri="{BB962C8B-B14F-4D97-AF65-F5344CB8AC3E}">
        <p14:creationId xmlns:p14="http://schemas.microsoft.com/office/powerpoint/2010/main" val="169800147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FDD415-98EF-4B40-856D-1963B4E3A6CE}" type="datetime1">
              <a:rPr lang="en-US" smtClean="0"/>
              <a:t>6/30/2025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8BBE7A-6D55-47BF-836F-DA5E02A8B925}" type="slidenum">
              <a:rPr lang="en-US" smtClean="0"/>
              <a:pPr/>
              <a:t>‹#›</a:t>
            </a:fld>
            <a:endParaRPr lang="en-US" dirty="0"/>
          </a:p>
        </p:txBody>
      </p:sp>
    </p:spTree>
    <p:extLst>
      <p:ext uri="{BB962C8B-B14F-4D97-AF65-F5344CB8AC3E}">
        <p14:creationId xmlns:p14="http://schemas.microsoft.com/office/powerpoint/2010/main" val="290071977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2415D84-6874-4040-AD52-D16836BDE2DE}" type="datetime1">
              <a:rPr lang="en-US" smtClean="0"/>
              <a:t>6/30/2025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8BBE7A-6D55-47BF-836F-DA5E02A8B925}" type="slidenum">
              <a:rPr lang="en-US" smtClean="0"/>
              <a:pPr/>
              <a:t>‹#›</a:t>
            </a:fld>
            <a:endParaRPr lang="en-US" dirty="0"/>
          </a:p>
        </p:txBody>
      </p:sp>
      <p:pic>
        <p:nvPicPr>
          <p:cNvPr id="7" name="Picture 2" descr="IFTA Logo">
            <a:extLst>
              <a:ext uri="{FF2B5EF4-FFF2-40B4-BE49-F238E27FC236}">
                <a16:creationId xmlns:a16="http://schemas.microsoft.com/office/drawing/2014/main" id="{B3099EC9-F825-6F39-C247-B4C1FDCA576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 y="6150113"/>
            <a:ext cx="2481923" cy="707886"/>
          </a:xfrm>
          <a:prstGeom prst="rect">
            <a:avLst/>
          </a:prstGeom>
          <a:solidFill>
            <a:schemeClr val="bg1"/>
          </a:solidFill>
        </p:spPr>
      </p:pic>
    </p:spTree>
    <p:extLst>
      <p:ext uri="{BB962C8B-B14F-4D97-AF65-F5344CB8AC3E}">
        <p14:creationId xmlns:p14="http://schemas.microsoft.com/office/powerpoint/2010/main" val="76443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702979C-0C30-404B-93BD-96402DB1895D}" type="datetime1">
              <a:rPr lang="en-US" smtClean="0"/>
              <a:t>6/30/2025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48BBE7A-6D55-47BF-836F-DA5E02A8B925}" type="slidenum">
              <a:rPr lang="en-US" smtClean="0"/>
              <a:pPr/>
              <a:t>‹#›</a:t>
            </a:fld>
            <a:endParaRPr lang="en-US" dirty="0"/>
          </a:p>
        </p:txBody>
      </p:sp>
    </p:spTree>
    <p:extLst>
      <p:ext uri="{BB962C8B-B14F-4D97-AF65-F5344CB8AC3E}">
        <p14:creationId xmlns:p14="http://schemas.microsoft.com/office/powerpoint/2010/main" val="210074016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25B1EC2-7E3D-48D3-84B2-ED0646D33F5E}" type="datetime1">
              <a:rPr lang="en-US" smtClean="0"/>
              <a:t>6/30/2025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48BBE7A-6D55-47BF-836F-DA5E02A8B925}" type="slidenum">
              <a:rPr lang="en-US" smtClean="0"/>
              <a:t>‹#›</a:t>
            </a:fld>
            <a:endParaRPr lang="en-US" dirty="0"/>
          </a:p>
        </p:txBody>
      </p:sp>
    </p:spTree>
    <p:extLst>
      <p:ext uri="{BB962C8B-B14F-4D97-AF65-F5344CB8AC3E}">
        <p14:creationId xmlns:p14="http://schemas.microsoft.com/office/powerpoint/2010/main" val="35207472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2767C14-1E69-4CBA-8EC4-03EEE95BD3D5}" type="datetime1">
              <a:rPr lang="en-US" smtClean="0"/>
              <a:t>6/30/2025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48BBE7A-6D55-47BF-836F-DA5E02A8B925}" type="slidenum">
              <a:rPr lang="en-US" smtClean="0"/>
              <a:pPr/>
              <a:t>‹#›</a:t>
            </a:fld>
            <a:endParaRPr lang="en-US" dirty="0"/>
          </a:p>
        </p:txBody>
      </p:sp>
    </p:spTree>
    <p:extLst>
      <p:ext uri="{BB962C8B-B14F-4D97-AF65-F5344CB8AC3E}">
        <p14:creationId xmlns:p14="http://schemas.microsoft.com/office/powerpoint/2010/main" val="3958974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7A401-B648-7E53-A910-03BE81A4C2F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DE1B41-BFF1-B895-AE8A-77C84843145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ABDE838-BBFF-CCAB-4013-B79DE10EE69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651DDD4-4FBF-8B51-89D8-16DAEC3205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9925542-05E7-7A18-41CE-59F8EE36CE9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951A125-526C-6403-565B-752A20C2F729}"/>
              </a:ext>
            </a:extLst>
          </p:cNvPr>
          <p:cNvSpPr>
            <a:spLocks noGrp="1"/>
          </p:cNvSpPr>
          <p:nvPr>
            <p:ph type="dt" sz="half" idx="10"/>
          </p:nvPr>
        </p:nvSpPr>
        <p:spPr/>
        <p:txBody>
          <a:bodyPr/>
          <a:lstStyle/>
          <a:p>
            <a:fld id="{A25B1EC2-7E3D-48D3-84B2-ED0646D33F5E}" type="datetime1">
              <a:rPr lang="en-US" smtClean="0"/>
              <a:t>6/30/2025</a:t>
            </a:fld>
            <a:endParaRPr lang="en-US" dirty="0"/>
          </a:p>
        </p:txBody>
      </p:sp>
      <p:sp>
        <p:nvSpPr>
          <p:cNvPr id="8" name="Footer Placeholder 7">
            <a:extLst>
              <a:ext uri="{FF2B5EF4-FFF2-40B4-BE49-F238E27FC236}">
                <a16:creationId xmlns:a16="http://schemas.microsoft.com/office/drawing/2014/main" id="{4962AC24-F674-B334-951A-CA5BCA157CCE}"/>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07FF337-910D-7AB1-343F-D54017FD380D}"/>
              </a:ext>
            </a:extLst>
          </p:cNvPr>
          <p:cNvSpPr>
            <a:spLocks noGrp="1"/>
          </p:cNvSpPr>
          <p:nvPr>
            <p:ph type="sldNum" sz="quarter" idx="12"/>
          </p:nvPr>
        </p:nvSpPr>
        <p:spPr/>
        <p:txBody>
          <a:bodyPr/>
          <a:lstStyle/>
          <a:p>
            <a:fld id="{048BBE7A-6D55-47BF-836F-DA5E02A8B925}" type="slidenum">
              <a:rPr lang="en-US" smtClean="0"/>
              <a:t>‹#›</a:t>
            </a:fld>
            <a:endParaRPr lang="en-US" dirty="0"/>
          </a:p>
        </p:txBody>
      </p:sp>
    </p:spTree>
    <p:extLst>
      <p:ext uri="{BB962C8B-B14F-4D97-AF65-F5344CB8AC3E}">
        <p14:creationId xmlns:p14="http://schemas.microsoft.com/office/powerpoint/2010/main" val="25049836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3B35BA-82AA-4B9B-AD75-3ECC7F973F11}" type="datetime1">
              <a:rPr lang="en-US" smtClean="0"/>
              <a:t>6/30/2025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48BBE7A-6D55-47BF-836F-DA5E02A8B925}" type="slidenum">
              <a:rPr lang="en-US" smtClean="0"/>
              <a:t>‹#›</a:t>
            </a:fld>
            <a:endParaRPr lang="en-US" dirty="0"/>
          </a:p>
        </p:txBody>
      </p:sp>
    </p:spTree>
    <p:extLst>
      <p:ext uri="{BB962C8B-B14F-4D97-AF65-F5344CB8AC3E}">
        <p14:creationId xmlns:p14="http://schemas.microsoft.com/office/powerpoint/2010/main" val="358057527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B732CF5-166F-43B9-A558-1302061DB8FD}" type="datetime1">
              <a:rPr lang="en-US" smtClean="0"/>
              <a:t>6/30/2025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48BBE7A-6D55-47BF-836F-DA5E02A8B925}" type="slidenum">
              <a:rPr lang="en-US" smtClean="0"/>
              <a:t>‹#›</a:t>
            </a:fld>
            <a:endParaRPr lang="en-US" dirty="0"/>
          </a:p>
        </p:txBody>
      </p:sp>
    </p:spTree>
    <p:extLst>
      <p:ext uri="{BB962C8B-B14F-4D97-AF65-F5344CB8AC3E}">
        <p14:creationId xmlns:p14="http://schemas.microsoft.com/office/powerpoint/2010/main" val="288472982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3530651-7529-4DA9-A6E2-C75AC261C3BB}" type="datetime1">
              <a:rPr lang="en-US" smtClean="0"/>
              <a:t>6/30/2025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48BBE7A-6D55-47BF-836F-DA5E02A8B925}" type="slidenum">
              <a:rPr lang="en-US" smtClean="0"/>
              <a:t>‹#›</a:t>
            </a:fld>
            <a:endParaRPr lang="en-US" dirty="0"/>
          </a:p>
        </p:txBody>
      </p:sp>
    </p:spTree>
    <p:extLst>
      <p:ext uri="{BB962C8B-B14F-4D97-AF65-F5344CB8AC3E}">
        <p14:creationId xmlns:p14="http://schemas.microsoft.com/office/powerpoint/2010/main" val="133682905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C0E75F9-FA44-4CB4-A4C1-027C1CB89DA3}" type="datetime1">
              <a:rPr lang="en-US" smtClean="0"/>
              <a:t>6/30/2025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8BBE7A-6D55-47BF-836F-DA5E02A8B925}" type="slidenum">
              <a:rPr lang="en-US" smtClean="0"/>
              <a:t>‹#›</a:t>
            </a:fld>
            <a:endParaRPr lang="en-US" dirty="0"/>
          </a:p>
        </p:txBody>
      </p:sp>
    </p:spTree>
    <p:extLst>
      <p:ext uri="{BB962C8B-B14F-4D97-AF65-F5344CB8AC3E}">
        <p14:creationId xmlns:p14="http://schemas.microsoft.com/office/powerpoint/2010/main" val="2728139"/>
      </p:ext>
    </p:extLst>
  </p:cSld>
  <p:clrMapOvr>
    <a:masterClrMapping/>
  </p:clrMapOvr>
  <p:hf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C0E75F9-FA44-4CB4-A4C1-027C1CB89DA3}" type="datetime1">
              <a:rPr lang="en-US" smtClean="0"/>
              <a:t>6/30/2025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8BBE7A-6D55-47BF-836F-DA5E02A8B925}" type="slidenum">
              <a:rPr lang="en-US" smtClean="0"/>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4033649584"/>
      </p:ext>
    </p:extLst>
  </p:cSld>
  <p:clrMapOvr>
    <a:masterClrMapping/>
  </p:clrMapOvr>
  <p:hf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C0E75F9-FA44-4CB4-A4C1-027C1CB89DA3}" type="datetime1">
              <a:rPr lang="en-US" smtClean="0"/>
              <a:t>6/30/2025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8BBE7A-6D55-47BF-836F-DA5E02A8B925}" type="slidenum">
              <a:rPr lang="en-US" smtClean="0"/>
              <a:t>‹#›</a:t>
            </a:fld>
            <a:endParaRPr lang="en-US" dirty="0"/>
          </a:p>
        </p:txBody>
      </p:sp>
    </p:spTree>
    <p:extLst>
      <p:ext uri="{BB962C8B-B14F-4D97-AF65-F5344CB8AC3E}">
        <p14:creationId xmlns:p14="http://schemas.microsoft.com/office/powerpoint/2010/main" val="2828579723"/>
      </p:ext>
    </p:extLst>
  </p:cSld>
  <p:clrMapOvr>
    <a:masterClrMapping/>
  </p:clrMapOvr>
  <p:hf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C0E75F9-FA44-4CB4-A4C1-027C1CB89DA3}" type="datetime1">
              <a:rPr lang="en-US" smtClean="0"/>
              <a:t>6/30/2025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8BBE7A-6D55-47BF-836F-DA5E02A8B925}" type="slidenum">
              <a:rPr lang="en-US" smtClean="0"/>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038011217"/>
      </p:ext>
    </p:extLst>
  </p:cSld>
  <p:clrMapOvr>
    <a:masterClrMapping/>
  </p:clrMapOvr>
  <p:hf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C0E75F9-FA44-4CB4-A4C1-027C1CB89DA3}" type="datetime1">
              <a:rPr lang="en-US" smtClean="0"/>
              <a:t>6/30/2025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8BBE7A-6D55-47BF-836F-DA5E02A8B925}" type="slidenum">
              <a:rPr lang="en-US" smtClean="0"/>
              <a:t>‹#›</a:t>
            </a:fld>
            <a:endParaRPr lang="en-US" dirty="0"/>
          </a:p>
        </p:txBody>
      </p:sp>
    </p:spTree>
    <p:extLst>
      <p:ext uri="{BB962C8B-B14F-4D97-AF65-F5344CB8AC3E}">
        <p14:creationId xmlns:p14="http://schemas.microsoft.com/office/powerpoint/2010/main" val="1978927150"/>
      </p:ext>
    </p:extLst>
  </p:cSld>
  <p:clrMapOvr>
    <a:masterClrMapping/>
  </p:clrMapOvr>
  <p:hf hdr="0" ftr="0" dt="0"/>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60CD411-7970-49B1-94EA-8F41FF4A7C4C}" type="datetime1">
              <a:rPr lang="en-US" smtClean="0"/>
              <a:t>6/30/2025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8BBE7A-6D55-47BF-836F-DA5E02A8B925}" type="slidenum">
              <a:rPr lang="en-US" smtClean="0"/>
              <a:t>‹#›</a:t>
            </a:fld>
            <a:endParaRPr lang="en-US" dirty="0"/>
          </a:p>
        </p:txBody>
      </p:sp>
    </p:spTree>
    <p:extLst>
      <p:ext uri="{BB962C8B-B14F-4D97-AF65-F5344CB8AC3E}">
        <p14:creationId xmlns:p14="http://schemas.microsoft.com/office/powerpoint/2010/main" val="294081251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37888D-22E1-458E-AFBA-A15541D6ACCF}" type="datetime1">
              <a:rPr lang="en-US" smtClean="0"/>
              <a:t>6/30/2025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8BBE7A-6D55-47BF-836F-DA5E02A8B925}" type="slidenum">
              <a:rPr lang="en-US" smtClean="0"/>
              <a:t>‹#›</a:t>
            </a:fld>
            <a:endParaRPr lang="en-US" dirty="0"/>
          </a:p>
        </p:txBody>
      </p:sp>
    </p:spTree>
    <p:extLst>
      <p:ext uri="{BB962C8B-B14F-4D97-AF65-F5344CB8AC3E}">
        <p14:creationId xmlns:p14="http://schemas.microsoft.com/office/powerpoint/2010/main" val="56707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4A78C-04D7-1C3A-47F5-175A10C67CC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75D786E-AA2C-2EB5-8081-1C15AE5685CD}"/>
              </a:ext>
            </a:extLst>
          </p:cNvPr>
          <p:cNvSpPr>
            <a:spLocks noGrp="1"/>
          </p:cNvSpPr>
          <p:nvPr>
            <p:ph type="dt" sz="half" idx="10"/>
          </p:nvPr>
        </p:nvSpPr>
        <p:spPr/>
        <p:txBody>
          <a:bodyPr/>
          <a:lstStyle/>
          <a:p>
            <a:fld id="{92767C14-1E69-4CBA-8EC4-03EEE95BD3D5}" type="datetime1">
              <a:rPr lang="en-US" smtClean="0"/>
              <a:t>6/30/2025</a:t>
            </a:fld>
            <a:endParaRPr lang="en-US" dirty="0"/>
          </a:p>
        </p:txBody>
      </p:sp>
      <p:sp>
        <p:nvSpPr>
          <p:cNvPr id="4" name="Footer Placeholder 3">
            <a:extLst>
              <a:ext uri="{FF2B5EF4-FFF2-40B4-BE49-F238E27FC236}">
                <a16:creationId xmlns:a16="http://schemas.microsoft.com/office/drawing/2014/main" id="{77BFD5A2-8082-C0F9-A6E3-896E3149CB9A}"/>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255644F-FC37-192C-B2E2-8E70FB2D0421}"/>
              </a:ext>
            </a:extLst>
          </p:cNvPr>
          <p:cNvSpPr>
            <a:spLocks noGrp="1"/>
          </p:cNvSpPr>
          <p:nvPr>
            <p:ph type="sldNum" sz="quarter" idx="12"/>
          </p:nvPr>
        </p:nvSpPr>
        <p:spPr/>
        <p:txBody>
          <a:bodyPr/>
          <a:lstStyle>
            <a:lvl1pPr>
              <a:defRPr sz="1600" b="1"/>
            </a:lvl1pPr>
          </a:lstStyle>
          <a:p>
            <a:fld id="{048BBE7A-6D55-47BF-836F-DA5E02A8B925}" type="slidenum">
              <a:rPr lang="en-US" smtClean="0"/>
              <a:pPr/>
              <a:t>‹#›</a:t>
            </a:fld>
            <a:endParaRPr lang="en-US" dirty="0"/>
          </a:p>
        </p:txBody>
      </p:sp>
    </p:spTree>
    <p:extLst>
      <p:ext uri="{BB962C8B-B14F-4D97-AF65-F5344CB8AC3E}">
        <p14:creationId xmlns:p14="http://schemas.microsoft.com/office/powerpoint/2010/main" val="386140867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6F3DA6B-F44D-4974-866C-FFB2675F7DD8}" type="datetime1">
              <a:rPr lang="en-US" smtClean="0"/>
              <a:t>6/30/2025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8BBE7A-6D55-47BF-836F-DA5E02A8B925}" type="slidenum">
              <a:rPr lang="en-US" smtClean="0"/>
              <a:pPr/>
              <a:t>‹#›</a:t>
            </a:fld>
            <a:endParaRPr lang="en-US" dirty="0"/>
          </a:p>
        </p:txBody>
      </p:sp>
    </p:spTree>
    <p:extLst>
      <p:ext uri="{BB962C8B-B14F-4D97-AF65-F5344CB8AC3E}">
        <p14:creationId xmlns:p14="http://schemas.microsoft.com/office/powerpoint/2010/main" val="420636564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6FDD415-98EF-4B40-856D-1963B4E3A6CE}" type="datetime1">
              <a:rPr lang="en-US" smtClean="0"/>
              <a:t>6/30/2025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8BBE7A-6D55-47BF-836F-DA5E02A8B925}" type="slidenum">
              <a:rPr lang="en-US" smtClean="0"/>
              <a:pPr/>
              <a:t>‹#›</a:t>
            </a:fld>
            <a:endParaRPr lang="en-US" dirty="0"/>
          </a:p>
        </p:txBody>
      </p:sp>
    </p:spTree>
    <p:extLst>
      <p:ext uri="{BB962C8B-B14F-4D97-AF65-F5344CB8AC3E}">
        <p14:creationId xmlns:p14="http://schemas.microsoft.com/office/powerpoint/2010/main" val="253551409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2415D84-6874-4040-AD52-D16836BDE2DE}" type="datetime1">
              <a:rPr lang="en-US" smtClean="0"/>
              <a:t>6/30/2025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8BBE7A-6D55-47BF-836F-DA5E02A8B925}" type="slidenum">
              <a:rPr lang="en-US" smtClean="0"/>
              <a:pPr/>
              <a:t>‹#›</a:t>
            </a:fld>
            <a:endParaRPr lang="en-US" dirty="0"/>
          </a:p>
        </p:txBody>
      </p:sp>
      <p:pic>
        <p:nvPicPr>
          <p:cNvPr id="7" name="Picture 2" descr="IFTA Logo">
            <a:extLst>
              <a:ext uri="{FF2B5EF4-FFF2-40B4-BE49-F238E27FC236}">
                <a16:creationId xmlns:a16="http://schemas.microsoft.com/office/drawing/2014/main" id="{B3099EC9-F825-6F39-C247-B4C1FDCA576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 y="6150113"/>
            <a:ext cx="2481923" cy="707886"/>
          </a:xfrm>
          <a:prstGeom prst="rect">
            <a:avLst/>
          </a:prstGeom>
          <a:solidFill>
            <a:schemeClr val="bg1"/>
          </a:solidFill>
        </p:spPr>
      </p:pic>
    </p:spTree>
    <p:extLst>
      <p:ext uri="{BB962C8B-B14F-4D97-AF65-F5344CB8AC3E}">
        <p14:creationId xmlns:p14="http://schemas.microsoft.com/office/powerpoint/2010/main" val="320417338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02979C-0C30-404B-93BD-96402DB1895D}" type="datetime1">
              <a:rPr lang="en-US" smtClean="0"/>
              <a:t>6/30/2025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48BBE7A-6D55-47BF-836F-DA5E02A8B925}" type="slidenum">
              <a:rPr lang="en-US" smtClean="0"/>
              <a:pPr/>
              <a:t>‹#›</a:t>
            </a:fld>
            <a:endParaRPr lang="en-US" dirty="0"/>
          </a:p>
        </p:txBody>
      </p:sp>
    </p:spTree>
    <p:extLst>
      <p:ext uri="{BB962C8B-B14F-4D97-AF65-F5344CB8AC3E}">
        <p14:creationId xmlns:p14="http://schemas.microsoft.com/office/powerpoint/2010/main" val="184455642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25B1EC2-7E3D-48D3-84B2-ED0646D33F5E}" type="datetime1">
              <a:rPr lang="en-US" smtClean="0"/>
              <a:t>6/30/2025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48BBE7A-6D55-47BF-836F-DA5E02A8B925}" type="slidenum">
              <a:rPr lang="en-US" smtClean="0"/>
              <a:t>‹#›</a:t>
            </a:fld>
            <a:endParaRPr lang="en-US" dirty="0"/>
          </a:p>
        </p:txBody>
      </p:sp>
    </p:spTree>
    <p:extLst>
      <p:ext uri="{BB962C8B-B14F-4D97-AF65-F5344CB8AC3E}">
        <p14:creationId xmlns:p14="http://schemas.microsoft.com/office/powerpoint/2010/main" val="245506646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2767C14-1E69-4CBA-8EC4-03EEE95BD3D5}" type="datetime1">
              <a:rPr lang="en-US" smtClean="0"/>
              <a:t>6/30/2025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48BBE7A-6D55-47BF-836F-DA5E02A8B925}" type="slidenum">
              <a:rPr lang="en-US" smtClean="0"/>
              <a:pPr/>
              <a:t>‹#›</a:t>
            </a:fld>
            <a:endParaRPr lang="en-US" dirty="0"/>
          </a:p>
        </p:txBody>
      </p:sp>
    </p:spTree>
    <p:extLst>
      <p:ext uri="{BB962C8B-B14F-4D97-AF65-F5344CB8AC3E}">
        <p14:creationId xmlns:p14="http://schemas.microsoft.com/office/powerpoint/2010/main" val="413319442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3B35BA-82AA-4B9B-AD75-3ECC7F973F11}" type="datetime1">
              <a:rPr lang="en-US" smtClean="0"/>
              <a:t>6/30/2025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48BBE7A-6D55-47BF-836F-DA5E02A8B925}" type="slidenum">
              <a:rPr lang="en-US" smtClean="0"/>
              <a:t>‹#›</a:t>
            </a:fld>
            <a:endParaRPr lang="en-US" dirty="0"/>
          </a:p>
        </p:txBody>
      </p:sp>
    </p:spTree>
    <p:extLst>
      <p:ext uri="{BB962C8B-B14F-4D97-AF65-F5344CB8AC3E}">
        <p14:creationId xmlns:p14="http://schemas.microsoft.com/office/powerpoint/2010/main" val="13427455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B732CF5-166F-43B9-A558-1302061DB8FD}" type="datetime1">
              <a:rPr lang="en-US" smtClean="0"/>
              <a:t>6/30/2025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48BBE7A-6D55-47BF-836F-DA5E02A8B925}" type="slidenum">
              <a:rPr lang="en-US" smtClean="0"/>
              <a:t>‹#›</a:t>
            </a:fld>
            <a:endParaRPr lang="en-US" dirty="0"/>
          </a:p>
        </p:txBody>
      </p:sp>
    </p:spTree>
    <p:extLst>
      <p:ext uri="{BB962C8B-B14F-4D97-AF65-F5344CB8AC3E}">
        <p14:creationId xmlns:p14="http://schemas.microsoft.com/office/powerpoint/2010/main" val="276601955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3530651-7529-4DA9-A6E2-C75AC261C3BB}" type="datetime1">
              <a:rPr lang="en-US" smtClean="0"/>
              <a:t>6/30/2025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48BBE7A-6D55-47BF-836F-DA5E02A8B925}" type="slidenum">
              <a:rPr lang="en-US" smtClean="0"/>
              <a:t>‹#›</a:t>
            </a:fld>
            <a:endParaRPr lang="en-US" dirty="0"/>
          </a:p>
        </p:txBody>
      </p:sp>
    </p:spTree>
    <p:extLst>
      <p:ext uri="{BB962C8B-B14F-4D97-AF65-F5344CB8AC3E}">
        <p14:creationId xmlns:p14="http://schemas.microsoft.com/office/powerpoint/2010/main" val="406763951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60CD411-7970-49B1-94EA-8F41FF4A7C4C}" type="datetime1">
              <a:rPr lang="en-US" smtClean="0"/>
              <a:t>6/30/2025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8BBE7A-6D55-47BF-836F-DA5E02A8B925}" type="slidenum">
              <a:rPr lang="en-US" smtClean="0"/>
              <a:t>‹#›</a:t>
            </a:fld>
            <a:endParaRPr lang="en-US" dirty="0"/>
          </a:p>
        </p:txBody>
      </p:sp>
    </p:spTree>
    <p:extLst>
      <p:ext uri="{BB962C8B-B14F-4D97-AF65-F5344CB8AC3E}">
        <p14:creationId xmlns:p14="http://schemas.microsoft.com/office/powerpoint/2010/main" val="3584539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95DB66-50AC-1F6B-F807-E62868EAD67A}"/>
              </a:ext>
            </a:extLst>
          </p:cNvPr>
          <p:cNvSpPr>
            <a:spLocks noGrp="1"/>
          </p:cNvSpPr>
          <p:nvPr>
            <p:ph type="dt" sz="half" idx="10"/>
          </p:nvPr>
        </p:nvSpPr>
        <p:spPr/>
        <p:txBody>
          <a:bodyPr/>
          <a:lstStyle/>
          <a:p>
            <a:fld id="{643B35BA-82AA-4B9B-AD75-3ECC7F973F11}" type="datetime1">
              <a:rPr lang="en-US" smtClean="0"/>
              <a:t>6/30/2025</a:t>
            </a:fld>
            <a:endParaRPr lang="en-US" dirty="0"/>
          </a:p>
        </p:txBody>
      </p:sp>
      <p:sp>
        <p:nvSpPr>
          <p:cNvPr id="3" name="Footer Placeholder 2">
            <a:extLst>
              <a:ext uri="{FF2B5EF4-FFF2-40B4-BE49-F238E27FC236}">
                <a16:creationId xmlns:a16="http://schemas.microsoft.com/office/drawing/2014/main" id="{619F7FED-0962-EECD-E6AA-3C8CE63CD775}"/>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5D81C6AB-1070-6909-B9D2-DA1691B0581B}"/>
              </a:ext>
            </a:extLst>
          </p:cNvPr>
          <p:cNvSpPr>
            <a:spLocks noGrp="1"/>
          </p:cNvSpPr>
          <p:nvPr>
            <p:ph type="sldNum" sz="quarter" idx="12"/>
          </p:nvPr>
        </p:nvSpPr>
        <p:spPr/>
        <p:txBody>
          <a:bodyPr/>
          <a:lstStyle/>
          <a:p>
            <a:fld id="{048BBE7A-6D55-47BF-836F-DA5E02A8B925}" type="slidenum">
              <a:rPr lang="en-US" smtClean="0"/>
              <a:t>‹#›</a:t>
            </a:fld>
            <a:endParaRPr lang="en-US" dirty="0"/>
          </a:p>
        </p:txBody>
      </p:sp>
    </p:spTree>
    <p:extLst>
      <p:ext uri="{BB962C8B-B14F-4D97-AF65-F5344CB8AC3E}">
        <p14:creationId xmlns:p14="http://schemas.microsoft.com/office/powerpoint/2010/main" val="98886838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37888D-22E1-458E-AFBA-A15541D6ACCF}" type="datetime1">
              <a:rPr lang="en-US" smtClean="0"/>
              <a:t>6/30/2025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8BBE7A-6D55-47BF-836F-DA5E02A8B925}" type="slidenum">
              <a:rPr lang="en-US" smtClean="0"/>
              <a:t>‹#›</a:t>
            </a:fld>
            <a:endParaRPr lang="en-US" dirty="0"/>
          </a:p>
        </p:txBody>
      </p:sp>
    </p:spTree>
    <p:extLst>
      <p:ext uri="{BB962C8B-B14F-4D97-AF65-F5344CB8AC3E}">
        <p14:creationId xmlns:p14="http://schemas.microsoft.com/office/powerpoint/2010/main" val="278690310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20D88-4B3B-2AB1-78C7-73517B41ED4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319F82C-E42D-10B2-74EA-C0A17B49B8B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699DBED-8613-6DEB-1E02-FD70317DFB35}"/>
              </a:ext>
            </a:extLst>
          </p:cNvPr>
          <p:cNvSpPr>
            <a:spLocks noGrp="1"/>
          </p:cNvSpPr>
          <p:nvPr>
            <p:ph type="dt" sz="half" idx="10"/>
          </p:nvPr>
        </p:nvSpPr>
        <p:spPr/>
        <p:txBody>
          <a:bodyPr/>
          <a:lstStyle/>
          <a:p>
            <a:fld id="{66F3DA6B-F44D-4974-866C-FFB2675F7DD8}" type="datetime1">
              <a:rPr lang="en-US" smtClean="0"/>
              <a:t>6/30/2025</a:t>
            </a:fld>
            <a:endParaRPr lang="en-US" dirty="0"/>
          </a:p>
        </p:txBody>
      </p:sp>
      <p:sp>
        <p:nvSpPr>
          <p:cNvPr id="5" name="Footer Placeholder 4">
            <a:extLst>
              <a:ext uri="{FF2B5EF4-FFF2-40B4-BE49-F238E27FC236}">
                <a16:creationId xmlns:a16="http://schemas.microsoft.com/office/drawing/2014/main" id="{664FB831-AD3D-E3E0-9A9B-26C31F65765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2A101CB-DA1E-E471-6938-3196B9B00485}"/>
              </a:ext>
            </a:extLst>
          </p:cNvPr>
          <p:cNvSpPr>
            <a:spLocks noGrp="1"/>
          </p:cNvSpPr>
          <p:nvPr>
            <p:ph type="sldNum" sz="quarter" idx="12"/>
          </p:nvPr>
        </p:nvSpPr>
        <p:spPr/>
        <p:txBody>
          <a:bodyPr/>
          <a:lstStyle>
            <a:lvl1pPr>
              <a:defRPr sz="1600" b="1"/>
            </a:lvl1pPr>
          </a:lstStyle>
          <a:p>
            <a:fld id="{048BBE7A-6D55-47BF-836F-DA5E02A8B925}" type="slidenum">
              <a:rPr lang="en-US" smtClean="0"/>
              <a:pPr/>
              <a:t>‹#›</a:t>
            </a:fld>
            <a:endParaRPr lang="en-US" dirty="0"/>
          </a:p>
        </p:txBody>
      </p:sp>
    </p:spTree>
    <p:extLst>
      <p:ext uri="{BB962C8B-B14F-4D97-AF65-F5344CB8AC3E}">
        <p14:creationId xmlns:p14="http://schemas.microsoft.com/office/powerpoint/2010/main" val="55711888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7505A9-B9B2-B53C-2AA1-8D8B93C7421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44614D3-7DDC-B797-58A3-AEFA0AA1E27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472BE9-BA60-71CF-369F-B823FFF62EA2}"/>
              </a:ext>
            </a:extLst>
          </p:cNvPr>
          <p:cNvSpPr>
            <a:spLocks noGrp="1"/>
          </p:cNvSpPr>
          <p:nvPr>
            <p:ph type="dt" sz="half" idx="10"/>
          </p:nvPr>
        </p:nvSpPr>
        <p:spPr/>
        <p:txBody>
          <a:bodyPr/>
          <a:lstStyle/>
          <a:p>
            <a:fld id="{D6FDD415-98EF-4B40-856D-1963B4E3A6CE}" type="datetime1">
              <a:rPr lang="en-US" smtClean="0"/>
              <a:t>6/30/2025</a:t>
            </a:fld>
            <a:endParaRPr lang="en-US" dirty="0"/>
          </a:p>
        </p:txBody>
      </p:sp>
      <p:sp>
        <p:nvSpPr>
          <p:cNvPr id="5" name="Footer Placeholder 4">
            <a:extLst>
              <a:ext uri="{FF2B5EF4-FFF2-40B4-BE49-F238E27FC236}">
                <a16:creationId xmlns:a16="http://schemas.microsoft.com/office/drawing/2014/main" id="{3CDAC288-6336-A833-38AF-10BBA548A77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2BF78A4-8DE5-9B27-9444-09F6A2730266}"/>
              </a:ext>
            </a:extLst>
          </p:cNvPr>
          <p:cNvSpPr>
            <a:spLocks noGrp="1"/>
          </p:cNvSpPr>
          <p:nvPr>
            <p:ph type="sldNum" sz="quarter" idx="12"/>
          </p:nvPr>
        </p:nvSpPr>
        <p:spPr>
          <a:xfrm>
            <a:off x="9298664" y="6321493"/>
            <a:ext cx="2743200" cy="365125"/>
          </a:xfrm>
        </p:spPr>
        <p:txBody>
          <a:bodyPr/>
          <a:lstStyle>
            <a:lvl1pPr>
              <a:defRPr sz="1600" b="1"/>
            </a:lvl1pPr>
          </a:lstStyle>
          <a:p>
            <a:fld id="{048BBE7A-6D55-47BF-836F-DA5E02A8B925}" type="slidenum">
              <a:rPr lang="en-US" smtClean="0"/>
              <a:pPr/>
              <a:t>‹#›</a:t>
            </a:fld>
            <a:endParaRPr lang="en-US" dirty="0"/>
          </a:p>
        </p:txBody>
      </p:sp>
    </p:spTree>
    <p:extLst>
      <p:ext uri="{BB962C8B-B14F-4D97-AF65-F5344CB8AC3E}">
        <p14:creationId xmlns:p14="http://schemas.microsoft.com/office/powerpoint/2010/main" val="51634781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9D1FB-E2F2-6C88-44EC-ED159298A0A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E6CB159-E1DF-4E44-625C-CAB59E13B15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12CBE96-3D69-F5E3-17FC-5EC211AD5835}"/>
              </a:ext>
            </a:extLst>
          </p:cNvPr>
          <p:cNvSpPr>
            <a:spLocks noGrp="1"/>
          </p:cNvSpPr>
          <p:nvPr>
            <p:ph type="dt" sz="half" idx="10"/>
          </p:nvPr>
        </p:nvSpPr>
        <p:spPr/>
        <p:txBody>
          <a:bodyPr/>
          <a:lstStyle/>
          <a:p>
            <a:fld id="{22415D84-6874-4040-AD52-D16836BDE2DE}" type="datetime1">
              <a:rPr lang="en-US" smtClean="0"/>
              <a:t>6/30/2025</a:t>
            </a:fld>
            <a:endParaRPr lang="en-US" dirty="0"/>
          </a:p>
        </p:txBody>
      </p:sp>
      <p:sp>
        <p:nvSpPr>
          <p:cNvPr id="5" name="Footer Placeholder 4">
            <a:extLst>
              <a:ext uri="{FF2B5EF4-FFF2-40B4-BE49-F238E27FC236}">
                <a16:creationId xmlns:a16="http://schemas.microsoft.com/office/drawing/2014/main" id="{F3A532AB-9C5A-5FF2-D423-DB273419C0E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B5D38EF-89BB-4CED-8587-4491DA60F5A9}"/>
              </a:ext>
            </a:extLst>
          </p:cNvPr>
          <p:cNvSpPr>
            <a:spLocks noGrp="1"/>
          </p:cNvSpPr>
          <p:nvPr>
            <p:ph type="sldNum" sz="quarter" idx="12"/>
          </p:nvPr>
        </p:nvSpPr>
        <p:spPr>
          <a:xfrm>
            <a:off x="9262449" y="6356350"/>
            <a:ext cx="2743200" cy="365125"/>
          </a:xfrm>
        </p:spPr>
        <p:txBody>
          <a:bodyPr/>
          <a:lstStyle>
            <a:lvl1pPr>
              <a:defRPr sz="1600" b="1"/>
            </a:lvl1pPr>
          </a:lstStyle>
          <a:p>
            <a:fld id="{048BBE7A-6D55-47BF-836F-DA5E02A8B925}" type="slidenum">
              <a:rPr lang="en-US" smtClean="0"/>
              <a:pPr/>
              <a:t>‹#›</a:t>
            </a:fld>
            <a:endParaRPr lang="en-US" dirty="0"/>
          </a:p>
        </p:txBody>
      </p:sp>
    </p:spTree>
    <p:extLst>
      <p:ext uri="{BB962C8B-B14F-4D97-AF65-F5344CB8AC3E}">
        <p14:creationId xmlns:p14="http://schemas.microsoft.com/office/powerpoint/2010/main" val="32239039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D8549-BF31-8A7B-4A56-BB91F5E350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A160AA-536A-FE96-D07E-98CC771296B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92B1A66-A836-B8F5-1FA3-9FA88A85297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19DA197-DE48-1006-F053-F8F8E1FE3D80}"/>
              </a:ext>
            </a:extLst>
          </p:cNvPr>
          <p:cNvSpPr>
            <a:spLocks noGrp="1"/>
          </p:cNvSpPr>
          <p:nvPr>
            <p:ph type="dt" sz="half" idx="10"/>
          </p:nvPr>
        </p:nvSpPr>
        <p:spPr/>
        <p:txBody>
          <a:bodyPr/>
          <a:lstStyle/>
          <a:p>
            <a:fld id="{7702979C-0C30-404B-93BD-96402DB1895D}" type="datetime1">
              <a:rPr lang="en-US" smtClean="0"/>
              <a:t>6/30/2025</a:t>
            </a:fld>
            <a:endParaRPr lang="en-US" dirty="0"/>
          </a:p>
        </p:txBody>
      </p:sp>
      <p:sp>
        <p:nvSpPr>
          <p:cNvPr id="6" name="Footer Placeholder 5">
            <a:extLst>
              <a:ext uri="{FF2B5EF4-FFF2-40B4-BE49-F238E27FC236}">
                <a16:creationId xmlns:a16="http://schemas.microsoft.com/office/drawing/2014/main" id="{B4CB63A3-A174-0401-C0BD-A6B679045EB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2892DE7-E158-11B7-40D2-4F0954F246CE}"/>
              </a:ext>
            </a:extLst>
          </p:cNvPr>
          <p:cNvSpPr>
            <a:spLocks noGrp="1"/>
          </p:cNvSpPr>
          <p:nvPr>
            <p:ph type="sldNum" sz="quarter" idx="12"/>
          </p:nvPr>
        </p:nvSpPr>
        <p:spPr>
          <a:xfrm>
            <a:off x="9316770" y="6356350"/>
            <a:ext cx="2743200" cy="365125"/>
          </a:xfrm>
        </p:spPr>
        <p:txBody>
          <a:bodyPr/>
          <a:lstStyle>
            <a:lvl1pPr>
              <a:defRPr sz="1600" b="1"/>
            </a:lvl1pPr>
          </a:lstStyle>
          <a:p>
            <a:fld id="{048BBE7A-6D55-47BF-836F-DA5E02A8B925}" type="slidenum">
              <a:rPr lang="en-US" smtClean="0"/>
              <a:pPr/>
              <a:t>‹#›</a:t>
            </a:fld>
            <a:endParaRPr lang="en-US" dirty="0"/>
          </a:p>
        </p:txBody>
      </p:sp>
    </p:spTree>
    <p:extLst>
      <p:ext uri="{BB962C8B-B14F-4D97-AF65-F5344CB8AC3E}">
        <p14:creationId xmlns:p14="http://schemas.microsoft.com/office/powerpoint/2010/main" val="315383983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7A401-B648-7E53-A910-03BE81A4C2F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DE1B41-BFF1-B895-AE8A-77C84843145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ABDE838-BBFF-CCAB-4013-B79DE10EE69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651DDD4-4FBF-8B51-89D8-16DAEC3205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9925542-05E7-7A18-41CE-59F8EE36CE9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951A125-526C-6403-565B-752A20C2F729}"/>
              </a:ext>
            </a:extLst>
          </p:cNvPr>
          <p:cNvSpPr>
            <a:spLocks noGrp="1"/>
          </p:cNvSpPr>
          <p:nvPr>
            <p:ph type="dt" sz="half" idx="10"/>
          </p:nvPr>
        </p:nvSpPr>
        <p:spPr/>
        <p:txBody>
          <a:bodyPr/>
          <a:lstStyle/>
          <a:p>
            <a:fld id="{A25B1EC2-7E3D-48D3-84B2-ED0646D33F5E}" type="datetime1">
              <a:rPr lang="en-US" smtClean="0"/>
              <a:t>6/30/2025</a:t>
            </a:fld>
            <a:endParaRPr lang="en-US" dirty="0"/>
          </a:p>
        </p:txBody>
      </p:sp>
      <p:sp>
        <p:nvSpPr>
          <p:cNvPr id="8" name="Footer Placeholder 7">
            <a:extLst>
              <a:ext uri="{FF2B5EF4-FFF2-40B4-BE49-F238E27FC236}">
                <a16:creationId xmlns:a16="http://schemas.microsoft.com/office/drawing/2014/main" id="{4962AC24-F674-B334-951A-CA5BCA157CCE}"/>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07FF337-910D-7AB1-343F-D54017FD380D}"/>
              </a:ext>
            </a:extLst>
          </p:cNvPr>
          <p:cNvSpPr>
            <a:spLocks noGrp="1"/>
          </p:cNvSpPr>
          <p:nvPr>
            <p:ph type="sldNum" sz="quarter" idx="12"/>
          </p:nvPr>
        </p:nvSpPr>
        <p:spPr>
          <a:xfrm>
            <a:off x="9298663" y="6356350"/>
            <a:ext cx="2743200" cy="365125"/>
          </a:xfrm>
        </p:spPr>
        <p:txBody>
          <a:bodyPr/>
          <a:lstStyle/>
          <a:p>
            <a:fld id="{048BBE7A-6D55-47BF-836F-DA5E02A8B925}" type="slidenum">
              <a:rPr lang="en-US" smtClean="0"/>
              <a:t>‹#›</a:t>
            </a:fld>
            <a:endParaRPr lang="en-US" dirty="0"/>
          </a:p>
        </p:txBody>
      </p:sp>
    </p:spTree>
    <p:extLst>
      <p:ext uri="{BB962C8B-B14F-4D97-AF65-F5344CB8AC3E}">
        <p14:creationId xmlns:p14="http://schemas.microsoft.com/office/powerpoint/2010/main" val="200289100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4A78C-04D7-1C3A-47F5-175A10C67CC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75D786E-AA2C-2EB5-8081-1C15AE5685CD}"/>
              </a:ext>
            </a:extLst>
          </p:cNvPr>
          <p:cNvSpPr>
            <a:spLocks noGrp="1"/>
          </p:cNvSpPr>
          <p:nvPr>
            <p:ph type="dt" sz="half" idx="10"/>
          </p:nvPr>
        </p:nvSpPr>
        <p:spPr/>
        <p:txBody>
          <a:bodyPr/>
          <a:lstStyle/>
          <a:p>
            <a:fld id="{92767C14-1E69-4CBA-8EC4-03EEE95BD3D5}" type="datetime1">
              <a:rPr lang="en-US" smtClean="0"/>
              <a:t>6/30/2025</a:t>
            </a:fld>
            <a:endParaRPr lang="en-US" dirty="0"/>
          </a:p>
        </p:txBody>
      </p:sp>
      <p:sp>
        <p:nvSpPr>
          <p:cNvPr id="4" name="Footer Placeholder 3">
            <a:extLst>
              <a:ext uri="{FF2B5EF4-FFF2-40B4-BE49-F238E27FC236}">
                <a16:creationId xmlns:a16="http://schemas.microsoft.com/office/drawing/2014/main" id="{77BFD5A2-8082-C0F9-A6E3-896E3149CB9A}"/>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255644F-FC37-192C-B2E2-8E70FB2D0421}"/>
              </a:ext>
            </a:extLst>
          </p:cNvPr>
          <p:cNvSpPr>
            <a:spLocks noGrp="1"/>
          </p:cNvSpPr>
          <p:nvPr>
            <p:ph type="sldNum" sz="quarter" idx="12"/>
          </p:nvPr>
        </p:nvSpPr>
        <p:spPr>
          <a:xfrm>
            <a:off x="9271503" y="6356350"/>
            <a:ext cx="2743200" cy="365125"/>
          </a:xfrm>
        </p:spPr>
        <p:txBody>
          <a:bodyPr/>
          <a:lstStyle>
            <a:lvl1pPr>
              <a:defRPr sz="1600" b="1"/>
            </a:lvl1pPr>
          </a:lstStyle>
          <a:p>
            <a:fld id="{048BBE7A-6D55-47BF-836F-DA5E02A8B925}" type="slidenum">
              <a:rPr lang="en-US" smtClean="0"/>
              <a:pPr/>
              <a:t>‹#›</a:t>
            </a:fld>
            <a:endParaRPr lang="en-US" dirty="0"/>
          </a:p>
        </p:txBody>
      </p:sp>
    </p:spTree>
    <p:extLst>
      <p:ext uri="{BB962C8B-B14F-4D97-AF65-F5344CB8AC3E}">
        <p14:creationId xmlns:p14="http://schemas.microsoft.com/office/powerpoint/2010/main" val="34808907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95DB66-50AC-1F6B-F807-E62868EAD67A}"/>
              </a:ext>
            </a:extLst>
          </p:cNvPr>
          <p:cNvSpPr>
            <a:spLocks noGrp="1"/>
          </p:cNvSpPr>
          <p:nvPr>
            <p:ph type="dt" sz="half" idx="10"/>
          </p:nvPr>
        </p:nvSpPr>
        <p:spPr/>
        <p:txBody>
          <a:bodyPr/>
          <a:lstStyle/>
          <a:p>
            <a:fld id="{643B35BA-82AA-4B9B-AD75-3ECC7F973F11}" type="datetime1">
              <a:rPr lang="en-US" smtClean="0"/>
              <a:t>6/30/2025</a:t>
            </a:fld>
            <a:endParaRPr lang="en-US" dirty="0"/>
          </a:p>
        </p:txBody>
      </p:sp>
      <p:sp>
        <p:nvSpPr>
          <p:cNvPr id="3" name="Footer Placeholder 2">
            <a:extLst>
              <a:ext uri="{FF2B5EF4-FFF2-40B4-BE49-F238E27FC236}">
                <a16:creationId xmlns:a16="http://schemas.microsoft.com/office/drawing/2014/main" id="{619F7FED-0962-EECD-E6AA-3C8CE63CD775}"/>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5D81C6AB-1070-6909-B9D2-DA1691B0581B}"/>
              </a:ext>
            </a:extLst>
          </p:cNvPr>
          <p:cNvSpPr>
            <a:spLocks noGrp="1"/>
          </p:cNvSpPr>
          <p:nvPr>
            <p:ph type="sldNum" sz="quarter" idx="12"/>
          </p:nvPr>
        </p:nvSpPr>
        <p:spPr>
          <a:xfrm>
            <a:off x="9190022" y="6356350"/>
            <a:ext cx="2743200" cy="365125"/>
          </a:xfrm>
        </p:spPr>
        <p:txBody>
          <a:bodyPr/>
          <a:lstStyle/>
          <a:p>
            <a:fld id="{048BBE7A-6D55-47BF-836F-DA5E02A8B925}" type="slidenum">
              <a:rPr lang="en-US" smtClean="0"/>
              <a:t>‹#›</a:t>
            </a:fld>
            <a:endParaRPr lang="en-US" dirty="0"/>
          </a:p>
        </p:txBody>
      </p:sp>
      <p:pic>
        <p:nvPicPr>
          <p:cNvPr id="6" name="Picture 5" descr="A logo of a water drop with a white line and blue and green compass&#10;&#10;AI-generated content may be incorrect.">
            <a:extLst>
              <a:ext uri="{FF2B5EF4-FFF2-40B4-BE49-F238E27FC236}">
                <a16:creationId xmlns:a16="http://schemas.microsoft.com/office/drawing/2014/main" id="{0CF1D005-CC5D-513A-E066-ED1D1E6C9EED}"/>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0" y="5984341"/>
            <a:ext cx="873659" cy="873659"/>
          </a:xfrm>
          <a:prstGeom prst="rect">
            <a:avLst/>
          </a:prstGeom>
        </p:spPr>
      </p:pic>
    </p:spTree>
    <p:extLst>
      <p:ext uri="{BB962C8B-B14F-4D97-AF65-F5344CB8AC3E}">
        <p14:creationId xmlns:p14="http://schemas.microsoft.com/office/powerpoint/2010/main" val="220283957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F1254-DE1E-6693-A4CD-DD250E8301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EF67056-D83F-EA65-99FF-4ED213DE8BE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2B8FBC8-F4F2-59A1-0805-6DACE3EC60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52E3310-4574-7127-A62A-A7F89C2BF038}"/>
              </a:ext>
            </a:extLst>
          </p:cNvPr>
          <p:cNvSpPr>
            <a:spLocks noGrp="1"/>
          </p:cNvSpPr>
          <p:nvPr>
            <p:ph type="dt" sz="half" idx="10"/>
          </p:nvPr>
        </p:nvSpPr>
        <p:spPr/>
        <p:txBody>
          <a:bodyPr/>
          <a:lstStyle/>
          <a:p>
            <a:fld id="{5B732CF5-166F-43B9-A558-1302061DB8FD}" type="datetime1">
              <a:rPr lang="en-US" smtClean="0"/>
              <a:t>6/30/2025</a:t>
            </a:fld>
            <a:endParaRPr lang="en-US" dirty="0"/>
          </a:p>
        </p:txBody>
      </p:sp>
      <p:sp>
        <p:nvSpPr>
          <p:cNvPr id="6" name="Footer Placeholder 5">
            <a:extLst>
              <a:ext uri="{FF2B5EF4-FFF2-40B4-BE49-F238E27FC236}">
                <a16:creationId xmlns:a16="http://schemas.microsoft.com/office/drawing/2014/main" id="{01AD87FC-F2C9-B496-611F-1D2EC1704C0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07ED593-A5BE-4E7C-0E01-242A9F36A5C4}"/>
              </a:ext>
            </a:extLst>
          </p:cNvPr>
          <p:cNvSpPr>
            <a:spLocks noGrp="1"/>
          </p:cNvSpPr>
          <p:nvPr>
            <p:ph type="sldNum" sz="quarter" idx="12"/>
          </p:nvPr>
        </p:nvSpPr>
        <p:spPr/>
        <p:txBody>
          <a:bodyPr/>
          <a:lstStyle/>
          <a:p>
            <a:fld id="{048BBE7A-6D55-47BF-836F-DA5E02A8B925}" type="slidenum">
              <a:rPr lang="en-US" smtClean="0"/>
              <a:t>‹#›</a:t>
            </a:fld>
            <a:endParaRPr lang="en-US" dirty="0"/>
          </a:p>
        </p:txBody>
      </p:sp>
    </p:spTree>
    <p:extLst>
      <p:ext uri="{BB962C8B-B14F-4D97-AF65-F5344CB8AC3E}">
        <p14:creationId xmlns:p14="http://schemas.microsoft.com/office/powerpoint/2010/main" val="48135153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D3BBF-61B6-8A4F-0556-6DF416A2D83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498B640-433C-2CEB-588E-27AE28063D5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BB05A84B-CEA6-60DE-301A-B6714D691B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19A92C0-1905-D4AE-1F17-E2799AAA9C06}"/>
              </a:ext>
            </a:extLst>
          </p:cNvPr>
          <p:cNvSpPr>
            <a:spLocks noGrp="1"/>
          </p:cNvSpPr>
          <p:nvPr>
            <p:ph type="dt" sz="half" idx="10"/>
          </p:nvPr>
        </p:nvSpPr>
        <p:spPr/>
        <p:txBody>
          <a:bodyPr/>
          <a:lstStyle/>
          <a:p>
            <a:fld id="{43530651-7529-4DA9-A6E2-C75AC261C3BB}" type="datetime1">
              <a:rPr lang="en-US" smtClean="0"/>
              <a:t>6/30/2025</a:t>
            </a:fld>
            <a:endParaRPr lang="en-US" dirty="0"/>
          </a:p>
        </p:txBody>
      </p:sp>
      <p:sp>
        <p:nvSpPr>
          <p:cNvPr id="6" name="Footer Placeholder 5">
            <a:extLst>
              <a:ext uri="{FF2B5EF4-FFF2-40B4-BE49-F238E27FC236}">
                <a16:creationId xmlns:a16="http://schemas.microsoft.com/office/drawing/2014/main" id="{DDC69125-F25D-6B27-86B2-7BCB76BAFEE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DB12BBA-F7E5-6AAC-ABA5-17E5874C24C1}"/>
              </a:ext>
            </a:extLst>
          </p:cNvPr>
          <p:cNvSpPr>
            <a:spLocks noGrp="1"/>
          </p:cNvSpPr>
          <p:nvPr>
            <p:ph type="sldNum" sz="quarter" idx="12"/>
          </p:nvPr>
        </p:nvSpPr>
        <p:spPr/>
        <p:txBody>
          <a:bodyPr/>
          <a:lstStyle/>
          <a:p>
            <a:fld id="{048BBE7A-6D55-47BF-836F-DA5E02A8B925}" type="slidenum">
              <a:rPr lang="en-US" smtClean="0"/>
              <a:t>‹#›</a:t>
            </a:fld>
            <a:endParaRPr lang="en-US" dirty="0"/>
          </a:p>
        </p:txBody>
      </p:sp>
    </p:spTree>
    <p:extLst>
      <p:ext uri="{BB962C8B-B14F-4D97-AF65-F5344CB8AC3E}">
        <p14:creationId xmlns:p14="http://schemas.microsoft.com/office/powerpoint/2010/main" val="3375099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F1254-DE1E-6693-A4CD-DD250E8301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EF67056-D83F-EA65-99FF-4ED213DE8BE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2B8FBC8-F4F2-59A1-0805-6DACE3EC60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52E3310-4574-7127-A62A-A7F89C2BF038}"/>
              </a:ext>
            </a:extLst>
          </p:cNvPr>
          <p:cNvSpPr>
            <a:spLocks noGrp="1"/>
          </p:cNvSpPr>
          <p:nvPr>
            <p:ph type="dt" sz="half" idx="10"/>
          </p:nvPr>
        </p:nvSpPr>
        <p:spPr/>
        <p:txBody>
          <a:bodyPr/>
          <a:lstStyle/>
          <a:p>
            <a:fld id="{5B732CF5-166F-43B9-A558-1302061DB8FD}" type="datetime1">
              <a:rPr lang="en-US" smtClean="0"/>
              <a:t>6/30/2025</a:t>
            </a:fld>
            <a:endParaRPr lang="en-US" dirty="0"/>
          </a:p>
        </p:txBody>
      </p:sp>
      <p:sp>
        <p:nvSpPr>
          <p:cNvPr id="6" name="Footer Placeholder 5">
            <a:extLst>
              <a:ext uri="{FF2B5EF4-FFF2-40B4-BE49-F238E27FC236}">
                <a16:creationId xmlns:a16="http://schemas.microsoft.com/office/drawing/2014/main" id="{01AD87FC-F2C9-B496-611F-1D2EC1704C0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07ED593-A5BE-4E7C-0E01-242A9F36A5C4}"/>
              </a:ext>
            </a:extLst>
          </p:cNvPr>
          <p:cNvSpPr>
            <a:spLocks noGrp="1"/>
          </p:cNvSpPr>
          <p:nvPr>
            <p:ph type="sldNum" sz="quarter" idx="12"/>
          </p:nvPr>
        </p:nvSpPr>
        <p:spPr/>
        <p:txBody>
          <a:bodyPr/>
          <a:lstStyle/>
          <a:p>
            <a:fld id="{048BBE7A-6D55-47BF-836F-DA5E02A8B925}" type="slidenum">
              <a:rPr lang="en-US" smtClean="0"/>
              <a:t>‹#›</a:t>
            </a:fld>
            <a:endParaRPr lang="en-US" dirty="0"/>
          </a:p>
        </p:txBody>
      </p:sp>
    </p:spTree>
    <p:extLst>
      <p:ext uri="{BB962C8B-B14F-4D97-AF65-F5344CB8AC3E}">
        <p14:creationId xmlns:p14="http://schemas.microsoft.com/office/powerpoint/2010/main" val="182923661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D824A-214A-3D2E-F67D-0B11110B3F3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1E4C654-DEFC-9A36-4895-3D840EF9617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0228E4-1A6F-0628-39DA-C0C24112DAF0}"/>
              </a:ext>
            </a:extLst>
          </p:cNvPr>
          <p:cNvSpPr>
            <a:spLocks noGrp="1"/>
          </p:cNvSpPr>
          <p:nvPr>
            <p:ph type="dt" sz="half" idx="10"/>
          </p:nvPr>
        </p:nvSpPr>
        <p:spPr/>
        <p:txBody>
          <a:bodyPr/>
          <a:lstStyle/>
          <a:p>
            <a:fld id="{560CD411-7970-49B1-94EA-8F41FF4A7C4C}" type="datetime1">
              <a:rPr lang="en-US" smtClean="0"/>
              <a:t>6/30/2025</a:t>
            </a:fld>
            <a:endParaRPr lang="en-US" dirty="0"/>
          </a:p>
        </p:txBody>
      </p:sp>
      <p:sp>
        <p:nvSpPr>
          <p:cNvPr id="5" name="Footer Placeholder 4">
            <a:extLst>
              <a:ext uri="{FF2B5EF4-FFF2-40B4-BE49-F238E27FC236}">
                <a16:creationId xmlns:a16="http://schemas.microsoft.com/office/drawing/2014/main" id="{D43070F5-B9EB-22CA-DD6D-62B98EAC8E7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F6466E-FD4E-F2BF-56C4-37F6B925D966}"/>
              </a:ext>
            </a:extLst>
          </p:cNvPr>
          <p:cNvSpPr>
            <a:spLocks noGrp="1"/>
          </p:cNvSpPr>
          <p:nvPr>
            <p:ph type="sldNum" sz="quarter" idx="12"/>
          </p:nvPr>
        </p:nvSpPr>
        <p:spPr/>
        <p:txBody>
          <a:bodyPr/>
          <a:lstStyle/>
          <a:p>
            <a:fld id="{048BBE7A-6D55-47BF-836F-DA5E02A8B925}" type="slidenum">
              <a:rPr lang="en-US" smtClean="0"/>
              <a:t>‹#›</a:t>
            </a:fld>
            <a:endParaRPr lang="en-US" dirty="0"/>
          </a:p>
        </p:txBody>
      </p:sp>
    </p:spTree>
    <p:extLst>
      <p:ext uri="{BB962C8B-B14F-4D97-AF65-F5344CB8AC3E}">
        <p14:creationId xmlns:p14="http://schemas.microsoft.com/office/powerpoint/2010/main" val="66685951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AE1D32-EA51-59F1-A7F2-5459E1C3911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4ECDE81-C020-7A70-EC74-A6E4179422A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EA8D45-B688-0361-284D-71E09B8FA9F8}"/>
              </a:ext>
            </a:extLst>
          </p:cNvPr>
          <p:cNvSpPr>
            <a:spLocks noGrp="1"/>
          </p:cNvSpPr>
          <p:nvPr>
            <p:ph type="dt" sz="half" idx="10"/>
          </p:nvPr>
        </p:nvSpPr>
        <p:spPr/>
        <p:txBody>
          <a:bodyPr/>
          <a:lstStyle/>
          <a:p>
            <a:fld id="{7A37888D-22E1-458E-AFBA-A15541D6ACCF}" type="datetime1">
              <a:rPr lang="en-US" smtClean="0"/>
              <a:t>6/30/2025</a:t>
            </a:fld>
            <a:endParaRPr lang="en-US" dirty="0"/>
          </a:p>
        </p:txBody>
      </p:sp>
      <p:sp>
        <p:nvSpPr>
          <p:cNvPr id="5" name="Footer Placeholder 4">
            <a:extLst>
              <a:ext uri="{FF2B5EF4-FFF2-40B4-BE49-F238E27FC236}">
                <a16:creationId xmlns:a16="http://schemas.microsoft.com/office/drawing/2014/main" id="{D8AD576A-D4FD-DFE6-8A21-1B4F125F29A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B98AF9-121F-79A7-40D0-2A31E4AC5AF8}"/>
              </a:ext>
            </a:extLst>
          </p:cNvPr>
          <p:cNvSpPr>
            <a:spLocks noGrp="1"/>
          </p:cNvSpPr>
          <p:nvPr>
            <p:ph type="sldNum" sz="quarter" idx="12"/>
          </p:nvPr>
        </p:nvSpPr>
        <p:spPr/>
        <p:txBody>
          <a:bodyPr/>
          <a:lstStyle/>
          <a:p>
            <a:fld id="{048BBE7A-6D55-47BF-836F-DA5E02A8B925}" type="slidenum">
              <a:rPr lang="en-US" smtClean="0"/>
              <a:t>‹#›</a:t>
            </a:fld>
            <a:endParaRPr lang="en-US" dirty="0"/>
          </a:p>
        </p:txBody>
      </p:sp>
    </p:spTree>
    <p:extLst>
      <p:ext uri="{BB962C8B-B14F-4D97-AF65-F5344CB8AC3E}">
        <p14:creationId xmlns:p14="http://schemas.microsoft.com/office/powerpoint/2010/main" val="24977783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D3BBF-61B6-8A4F-0556-6DF416A2D83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498B640-433C-2CEB-588E-27AE28063D5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BB05A84B-CEA6-60DE-301A-B6714D691B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19A92C0-1905-D4AE-1F17-E2799AAA9C06}"/>
              </a:ext>
            </a:extLst>
          </p:cNvPr>
          <p:cNvSpPr>
            <a:spLocks noGrp="1"/>
          </p:cNvSpPr>
          <p:nvPr>
            <p:ph type="dt" sz="half" idx="10"/>
          </p:nvPr>
        </p:nvSpPr>
        <p:spPr/>
        <p:txBody>
          <a:bodyPr/>
          <a:lstStyle/>
          <a:p>
            <a:fld id="{43530651-7529-4DA9-A6E2-C75AC261C3BB}" type="datetime1">
              <a:rPr lang="en-US" smtClean="0"/>
              <a:t>6/30/2025</a:t>
            </a:fld>
            <a:endParaRPr lang="en-US" dirty="0"/>
          </a:p>
        </p:txBody>
      </p:sp>
      <p:sp>
        <p:nvSpPr>
          <p:cNvPr id="6" name="Footer Placeholder 5">
            <a:extLst>
              <a:ext uri="{FF2B5EF4-FFF2-40B4-BE49-F238E27FC236}">
                <a16:creationId xmlns:a16="http://schemas.microsoft.com/office/drawing/2014/main" id="{DDC69125-F25D-6B27-86B2-7BCB76BAFEE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DB12BBA-F7E5-6AAC-ABA5-17E5874C24C1}"/>
              </a:ext>
            </a:extLst>
          </p:cNvPr>
          <p:cNvSpPr>
            <a:spLocks noGrp="1"/>
          </p:cNvSpPr>
          <p:nvPr>
            <p:ph type="sldNum" sz="quarter" idx="12"/>
          </p:nvPr>
        </p:nvSpPr>
        <p:spPr/>
        <p:txBody>
          <a:bodyPr/>
          <a:lstStyle/>
          <a:p>
            <a:fld id="{048BBE7A-6D55-47BF-836F-DA5E02A8B925}" type="slidenum">
              <a:rPr lang="en-US" smtClean="0"/>
              <a:t>‹#›</a:t>
            </a:fld>
            <a:endParaRPr lang="en-US" dirty="0"/>
          </a:p>
        </p:txBody>
      </p:sp>
    </p:spTree>
    <p:extLst>
      <p:ext uri="{BB962C8B-B14F-4D97-AF65-F5344CB8AC3E}">
        <p14:creationId xmlns:p14="http://schemas.microsoft.com/office/powerpoint/2010/main" val="34147599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image" Target="../media/image1.png"/><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theme" Target="../theme/theme3.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18" Type="http://schemas.openxmlformats.org/officeDocument/2006/relationships/image" Target="../media/image1.png"/><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17" Type="http://schemas.openxmlformats.org/officeDocument/2006/relationships/theme" Target="../theme/theme4.xml"/><Relationship Id="rId2" Type="http://schemas.openxmlformats.org/officeDocument/2006/relationships/slideLayout" Target="../slideLayouts/slideLayout45.xml"/><Relationship Id="rId16" Type="http://schemas.openxmlformats.org/officeDocument/2006/relationships/slideLayout" Target="../slideLayouts/slideLayout59.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slideLayout" Target="../slideLayouts/slideLayout5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image" Target="../media/image1.png"/><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theme" Target="../theme/theme5.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image" Target="../media/image1.png"/><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theme" Target="../theme/theme6.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AE7835A-F175-AE7C-1D9F-2D5E67790C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EB2959A-81E4-794A-4AED-53482AA7EB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D61D15-1850-20F1-1BCC-079778EF94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C0E75F9-FA44-4CB4-A4C1-027C1CB89DA3}" type="datetime1">
              <a:rPr lang="en-US" smtClean="0"/>
              <a:t>6/30/2025</a:t>
            </a:fld>
            <a:endParaRPr lang="en-US" dirty="0"/>
          </a:p>
        </p:txBody>
      </p:sp>
      <p:sp>
        <p:nvSpPr>
          <p:cNvPr id="5" name="Footer Placeholder 4">
            <a:extLst>
              <a:ext uri="{FF2B5EF4-FFF2-40B4-BE49-F238E27FC236}">
                <a16:creationId xmlns:a16="http://schemas.microsoft.com/office/drawing/2014/main" id="{01AEAFBD-775E-206F-4043-1585A85E21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41C26D3F-C705-D406-20CE-6FA5BBBC331E}"/>
              </a:ext>
            </a:extLst>
          </p:cNvPr>
          <p:cNvSpPr>
            <a:spLocks noGrp="1"/>
          </p:cNvSpPr>
          <p:nvPr>
            <p:ph type="sldNum" sz="quarter" idx="4"/>
          </p:nvPr>
        </p:nvSpPr>
        <p:spPr>
          <a:xfrm>
            <a:off x="9334877"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48BBE7A-6D55-47BF-836F-DA5E02A8B925}" type="slidenum">
              <a:rPr lang="en-US" smtClean="0"/>
              <a:t>‹#›</a:t>
            </a:fld>
            <a:endParaRPr lang="en-US" dirty="0"/>
          </a:p>
        </p:txBody>
      </p:sp>
      <p:pic>
        <p:nvPicPr>
          <p:cNvPr id="8" name="Picture 7" descr="A logo of a water drop with a white line and blue and green compass&#10;&#10;AI-generated content may be incorrect.">
            <a:extLst>
              <a:ext uri="{FF2B5EF4-FFF2-40B4-BE49-F238E27FC236}">
                <a16:creationId xmlns:a16="http://schemas.microsoft.com/office/drawing/2014/main" id="{59CA5FAF-CC9B-A4D4-594D-8174FF9135B8}"/>
              </a:ext>
            </a:extLst>
          </p:cNvPr>
          <p:cNvPicPr>
            <a:picLocks noChangeAspect="1"/>
          </p:cNvPicPr>
          <p:nvPr userDrawn="1"/>
        </p:nvPicPr>
        <p:blipFill>
          <a:blip r:embed="rId13" cstate="hqprint">
            <a:extLst>
              <a:ext uri="{28A0092B-C50C-407E-A947-70E740481C1C}">
                <a14:useLocalDpi xmlns:a14="http://schemas.microsoft.com/office/drawing/2010/main" val="0"/>
              </a:ext>
            </a:extLst>
          </a:blip>
          <a:stretch>
            <a:fillRect/>
          </a:stretch>
        </p:blipFill>
        <p:spPr>
          <a:xfrm>
            <a:off x="0" y="5984341"/>
            <a:ext cx="873659" cy="873659"/>
          </a:xfrm>
          <a:prstGeom prst="rect">
            <a:avLst/>
          </a:prstGeom>
        </p:spPr>
      </p:pic>
    </p:spTree>
    <p:extLst>
      <p:ext uri="{BB962C8B-B14F-4D97-AF65-F5344CB8AC3E}">
        <p14:creationId xmlns:p14="http://schemas.microsoft.com/office/powerpoint/2010/main" val="36409809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C0E75F9-FA44-4CB4-A4C1-027C1CB89DA3}" type="datetime1">
              <a:rPr lang="en-US" smtClean="0"/>
              <a:t>6/30/2025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048BBE7A-6D55-47BF-836F-DA5E02A8B925}" type="slidenum">
              <a:rPr lang="en-US" smtClean="0"/>
              <a:t>‹#›</a:t>
            </a:fld>
            <a:endParaRPr lang="en-US" dirty="0"/>
          </a:p>
        </p:txBody>
      </p:sp>
      <p:pic>
        <p:nvPicPr>
          <p:cNvPr id="18" name="Picture 17" descr="A logo of a water drop with a white line and blue and green compass&#10;&#10;AI-generated content may be incorrect.">
            <a:extLst>
              <a:ext uri="{FF2B5EF4-FFF2-40B4-BE49-F238E27FC236}">
                <a16:creationId xmlns:a16="http://schemas.microsoft.com/office/drawing/2014/main" id="{59CA5FAF-CC9B-A4D4-594D-8174FF9135B8}"/>
              </a:ext>
            </a:extLst>
          </p:cNvPr>
          <p:cNvPicPr>
            <a:picLocks noChangeAspect="1"/>
          </p:cNvPicPr>
          <p:nvPr userDrawn="1"/>
        </p:nvPicPr>
        <p:blipFill>
          <a:blip r:embed="rId18" cstate="hqprint">
            <a:extLst>
              <a:ext uri="{28A0092B-C50C-407E-A947-70E740481C1C}">
                <a14:useLocalDpi xmlns:a14="http://schemas.microsoft.com/office/drawing/2010/main" val="0"/>
              </a:ext>
            </a:extLst>
          </a:blip>
          <a:stretch>
            <a:fillRect/>
          </a:stretch>
        </p:blipFill>
        <p:spPr>
          <a:xfrm>
            <a:off x="0" y="5984341"/>
            <a:ext cx="873659" cy="873659"/>
          </a:xfrm>
          <a:prstGeom prst="rect">
            <a:avLst/>
          </a:prstGeom>
        </p:spPr>
      </p:pic>
    </p:spTree>
    <p:extLst>
      <p:ext uri="{BB962C8B-B14F-4D97-AF65-F5344CB8AC3E}">
        <p14:creationId xmlns:p14="http://schemas.microsoft.com/office/powerpoint/2010/main" val="11509729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C0E75F9-FA44-4CB4-A4C1-027C1CB89DA3}" type="datetime1">
              <a:rPr lang="en-US" smtClean="0"/>
              <a:t>6/30/2025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048BBE7A-6D55-47BF-836F-DA5E02A8B925}" type="slidenum">
              <a:rPr lang="en-US" smtClean="0"/>
              <a:t>‹#›</a:t>
            </a:fld>
            <a:endParaRPr lang="en-US" dirty="0"/>
          </a:p>
        </p:txBody>
      </p:sp>
      <p:pic>
        <p:nvPicPr>
          <p:cNvPr id="18" name="Picture 17" descr="A logo of a water drop with a white line and blue and green compass&#10;&#10;AI-generated content may be incorrect.">
            <a:extLst>
              <a:ext uri="{FF2B5EF4-FFF2-40B4-BE49-F238E27FC236}">
                <a16:creationId xmlns:a16="http://schemas.microsoft.com/office/drawing/2014/main" id="{59CA5FAF-CC9B-A4D4-594D-8174FF9135B8}"/>
              </a:ext>
            </a:extLst>
          </p:cNvPr>
          <p:cNvPicPr>
            <a:picLocks noChangeAspect="1"/>
          </p:cNvPicPr>
          <p:nvPr userDrawn="1"/>
        </p:nvPicPr>
        <p:blipFill>
          <a:blip r:embed="rId18" cstate="hqprint">
            <a:extLst>
              <a:ext uri="{28A0092B-C50C-407E-A947-70E740481C1C}">
                <a14:useLocalDpi xmlns:a14="http://schemas.microsoft.com/office/drawing/2010/main" val="0"/>
              </a:ext>
            </a:extLst>
          </a:blip>
          <a:stretch>
            <a:fillRect/>
          </a:stretch>
        </p:blipFill>
        <p:spPr>
          <a:xfrm>
            <a:off x="0" y="5984341"/>
            <a:ext cx="873659" cy="873659"/>
          </a:xfrm>
          <a:prstGeom prst="rect">
            <a:avLst/>
          </a:prstGeom>
        </p:spPr>
      </p:pic>
    </p:spTree>
    <p:extLst>
      <p:ext uri="{BB962C8B-B14F-4D97-AF65-F5344CB8AC3E}">
        <p14:creationId xmlns:p14="http://schemas.microsoft.com/office/powerpoint/2010/main" val="1446233481"/>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C0E75F9-FA44-4CB4-A4C1-027C1CB89DA3}" type="datetime1">
              <a:rPr lang="en-US" smtClean="0"/>
              <a:t>6/30/2025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048BBE7A-6D55-47BF-836F-DA5E02A8B925}" type="slidenum">
              <a:rPr lang="en-US" smtClean="0"/>
              <a:t>‹#›</a:t>
            </a:fld>
            <a:endParaRPr lang="en-US" dirty="0"/>
          </a:p>
        </p:txBody>
      </p:sp>
      <p:pic>
        <p:nvPicPr>
          <p:cNvPr id="18" name="Picture 17" descr="A logo of a water drop with a white line and blue and green compass&#10;&#10;AI-generated content may be incorrect.">
            <a:extLst>
              <a:ext uri="{FF2B5EF4-FFF2-40B4-BE49-F238E27FC236}">
                <a16:creationId xmlns:a16="http://schemas.microsoft.com/office/drawing/2014/main" id="{59CA5FAF-CC9B-A4D4-594D-8174FF9135B8}"/>
              </a:ext>
            </a:extLst>
          </p:cNvPr>
          <p:cNvPicPr>
            <a:picLocks noChangeAspect="1"/>
          </p:cNvPicPr>
          <p:nvPr userDrawn="1"/>
        </p:nvPicPr>
        <p:blipFill>
          <a:blip r:embed="rId18" cstate="hqprint">
            <a:extLst>
              <a:ext uri="{28A0092B-C50C-407E-A947-70E740481C1C}">
                <a14:useLocalDpi xmlns:a14="http://schemas.microsoft.com/office/drawing/2010/main" val="0"/>
              </a:ext>
            </a:extLst>
          </a:blip>
          <a:stretch>
            <a:fillRect/>
          </a:stretch>
        </p:blipFill>
        <p:spPr>
          <a:xfrm>
            <a:off x="0" y="5984341"/>
            <a:ext cx="873659" cy="873659"/>
          </a:xfrm>
          <a:prstGeom prst="rect">
            <a:avLst/>
          </a:prstGeom>
        </p:spPr>
      </p:pic>
    </p:spTree>
    <p:extLst>
      <p:ext uri="{BB962C8B-B14F-4D97-AF65-F5344CB8AC3E}">
        <p14:creationId xmlns:p14="http://schemas.microsoft.com/office/powerpoint/2010/main" val="611631552"/>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E75F9-FA44-4CB4-A4C1-027C1CB89DA3}" type="datetime1">
              <a:rPr lang="en-US" smtClean="0"/>
              <a:t>6/30/2025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8BBE7A-6D55-47BF-836F-DA5E02A8B925}" type="slidenum">
              <a:rPr lang="en-US" smtClean="0"/>
              <a:t>‹#›</a:t>
            </a:fld>
            <a:endParaRPr lang="en-US" dirty="0"/>
          </a:p>
        </p:txBody>
      </p:sp>
      <p:pic>
        <p:nvPicPr>
          <p:cNvPr id="7" name="Picture 6" descr="A logo of a water drop with a white line and blue and green compass&#10;&#10;AI-generated content may be incorrect.">
            <a:extLst>
              <a:ext uri="{FF2B5EF4-FFF2-40B4-BE49-F238E27FC236}">
                <a16:creationId xmlns:a16="http://schemas.microsoft.com/office/drawing/2014/main" id="{59CA5FAF-CC9B-A4D4-594D-8174FF9135B8}"/>
              </a:ext>
            </a:extLst>
          </p:cNvPr>
          <p:cNvPicPr>
            <a:picLocks noChangeAspect="1"/>
          </p:cNvPicPr>
          <p:nvPr userDrawn="1"/>
        </p:nvPicPr>
        <p:blipFill>
          <a:blip r:embed="rId13" cstate="hqprint">
            <a:extLst>
              <a:ext uri="{28A0092B-C50C-407E-A947-70E740481C1C}">
                <a14:useLocalDpi xmlns:a14="http://schemas.microsoft.com/office/drawing/2010/main" val="0"/>
              </a:ext>
            </a:extLst>
          </a:blip>
          <a:stretch>
            <a:fillRect/>
          </a:stretch>
        </p:blipFill>
        <p:spPr>
          <a:xfrm>
            <a:off x="0" y="5984341"/>
            <a:ext cx="873659" cy="873659"/>
          </a:xfrm>
          <a:prstGeom prst="rect">
            <a:avLst/>
          </a:prstGeom>
        </p:spPr>
      </p:pic>
    </p:spTree>
    <p:extLst>
      <p:ext uri="{BB962C8B-B14F-4D97-AF65-F5344CB8AC3E}">
        <p14:creationId xmlns:p14="http://schemas.microsoft.com/office/powerpoint/2010/main" val="641494459"/>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AE7835A-F175-AE7C-1D9F-2D5E67790C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EB2959A-81E4-794A-4AED-53482AA7EB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D61D15-1850-20F1-1BCC-079778EF94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C0E75F9-FA44-4CB4-A4C1-027C1CB89DA3}" type="datetime1">
              <a:rPr lang="en-US" smtClean="0"/>
              <a:t>6/30/2025</a:t>
            </a:fld>
            <a:endParaRPr lang="en-US" dirty="0"/>
          </a:p>
        </p:txBody>
      </p:sp>
      <p:sp>
        <p:nvSpPr>
          <p:cNvPr id="5" name="Footer Placeholder 4">
            <a:extLst>
              <a:ext uri="{FF2B5EF4-FFF2-40B4-BE49-F238E27FC236}">
                <a16:creationId xmlns:a16="http://schemas.microsoft.com/office/drawing/2014/main" id="{01AEAFBD-775E-206F-4043-1585A85E21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41C26D3F-C705-D406-20CE-6FA5BBBC331E}"/>
              </a:ext>
            </a:extLst>
          </p:cNvPr>
          <p:cNvSpPr>
            <a:spLocks noGrp="1"/>
          </p:cNvSpPr>
          <p:nvPr>
            <p:ph type="sldNum" sz="quarter" idx="4"/>
          </p:nvPr>
        </p:nvSpPr>
        <p:spPr>
          <a:xfrm>
            <a:off x="9334876" y="6356349"/>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48BBE7A-6D55-47BF-836F-DA5E02A8B925}" type="slidenum">
              <a:rPr lang="en-US" smtClean="0"/>
              <a:t>‹#›</a:t>
            </a:fld>
            <a:endParaRPr lang="en-US" dirty="0"/>
          </a:p>
        </p:txBody>
      </p:sp>
      <p:pic>
        <p:nvPicPr>
          <p:cNvPr id="7" name="Picture 6" descr="A logo of a water drop with a white line and blue and green compass&#10;&#10;AI-generated content may be incorrect.">
            <a:extLst>
              <a:ext uri="{FF2B5EF4-FFF2-40B4-BE49-F238E27FC236}">
                <a16:creationId xmlns:a16="http://schemas.microsoft.com/office/drawing/2014/main" id="{C2C8C9C1-845C-8812-E0EE-EC1050552EC8}"/>
              </a:ext>
            </a:extLst>
          </p:cNvPr>
          <p:cNvPicPr>
            <a:picLocks noChangeAspect="1"/>
          </p:cNvPicPr>
          <p:nvPr userDrawn="1"/>
        </p:nvPicPr>
        <p:blipFill>
          <a:blip r:embed="rId13" cstate="hqprint">
            <a:extLst>
              <a:ext uri="{28A0092B-C50C-407E-A947-70E740481C1C}">
                <a14:useLocalDpi xmlns:a14="http://schemas.microsoft.com/office/drawing/2010/main" val="0"/>
              </a:ext>
            </a:extLst>
          </a:blip>
          <a:stretch>
            <a:fillRect/>
          </a:stretch>
        </p:blipFill>
        <p:spPr>
          <a:xfrm>
            <a:off x="0" y="5984341"/>
            <a:ext cx="873659" cy="873659"/>
          </a:xfrm>
          <a:prstGeom prst="rect">
            <a:avLst/>
          </a:prstGeom>
        </p:spPr>
      </p:pic>
    </p:spTree>
    <p:extLst>
      <p:ext uri="{BB962C8B-B14F-4D97-AF65-F5344CB8AC3E}">
        <p14:creationId xmlns:p14="http://schemas.microsoft.com/office/powerpoint/2010/main" val="3859914760"/>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8.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diagramData" Target="../diagrams/data5.xml"/><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4.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4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Mack Trucks">
            <a:extLst>
              <a:ext uri="{FF2B5EF4-FFF2-40B4-BE49-F238E27FC236}">
                <a16:creationId xmlns:a16="http://schemas.microsoft.com/office/drawing/2014/main" id="{F2AEC584-AB91-F33A-D3B6-224F3EFE65D0}"/>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b="15730"/>
          <a:stretch/>
        </p:blipFill>
        <p:spPr bwMode="auto">
          <a:xfrm>
            <a:off x="-21" y="492442"/>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DF5E94F-274D-F9CD-C1A5-A2E09BA994DC}"/>
              </a:ext>
            </a:extLst>
          </p:cNvPr>
          <p:cNvSpPr txBox="1"/>
          <p:nvPr/>
        </p:nvSpPr>
        <p:spPr>
          <a:xfrm>
            <a:off x="1" y="0"/>
            <a:ext cx="12191980" cy="1323439"/>
          </a:xfrm>
          <a:prstGeom prst="rect">
            <a:avLst/>
          </a:prstGeom>
          <a:solidFill>
            <a:schemeClr val="bg1"/>
          </a:solidFill>
        </p:spPr>
        <p:txBody>
          <a:bodyPr wrap="square" rtlCol="0">
            <a:spAutoFit/>
          </a:bodyPr>
          <a:lstStyle/>
          <a:p>
            <a:r>
              <a:rPr lang="en-US" sz="4000" dirty="0"/>
              <a:t>IFTA Strategic Plan &amp; Strategic Planning Process</a:t>
            </a:r>
          </a:p>
        </p:txBody>
      </p:sp>
      <p:sp>
        <p:nvSpPr>
          <p:cNvPr id="3" name="Subtitle 2">
            <a:extLst>
              <a:ext uri="{FF2B5EF4-FFF2-40B4-BE49-F238E27FC236}">
                <a16:creationId xmlns:a16="http://schemas.microsoft.com/office/drawing/2014/main" id="{1B47E690-B1F0-72FC-D37B-9D7A5189EB63}"/>
              </a:ext>
            </a:extLst>
          </p:cNvPr>
          <p:cNvSpPr>
            <a:spLocks noGrp="1"/>
          </p:cNvSpPr>
          <p:nvPr>
            <p:ph type="subTitle" idx="1"/>
          </p:nvPr>
        </p:nvSpPr>
        <p:spPr>
          <a:xfrm>
            <a:off x="1965170" y="6150113"/>
            <a:ext cx="10226789" cy="689244"/>
          </a:xfrm>
          <a:solidFill>
            <a:schemeClr val="bg1"/>
          </a:solidFill>
        </p:spPr>
        <p:txBody>
          <a:bodyPr>
            <a:normAutofit/>
          </a:bodyPr>
          <a:lstStyle/>
          <a:p>
            <a:endParaRPr lang="en-US" b="1" dirty="0"/>
          </a:p>
        </p:txBody>
      </p:sp>
      <p:pic>
        <p:nvPicPr>
          <p:cNvPr id="5122" name="Picture 2" descr="IFTA Logo">
            <a:extLst>
              <a:ext uri="{FF2B5EF4-FFF2-40B4-BE49-F238E27FC236}">
                <a16:creationId xmlns:a16="http://schemas.microsoft.com/office/drawing/2014/main" id="{9977849F-AE8C-85E1-CFDF-37CFDD8E4B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 y="6150113"/>
            <a:ext cx="2481923" cy="707886"/>
          </a:xfrm>
          <a:prstGeom prst="rect">
            <a:avLst/>
          </a:prstGeom>
          <a:solidFill>
            <a:schemeClr val="bg1"/>
          </a:solidFill>
        </p:spPr>
      </p:pic>
    </p:spTree>
    <p:extLst>
      <p:ext uri="{BB962C8B-B14F-4D97-AF65-F5344CB8AC3E}">
        <p14:creationId xmlns:p14="http://schemas.microsoft.com/office/powerpoint/2010/main" val="5068551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71CAE9-27C4-7E04-032D-2BFE4F0841F6}"/>
              </a:ext>
            </a:extLst>
          </p:cNvPr>
          <p:cNvSpPr>
            <a:spLocks noGrp="1"/>
          </p:cNvSpPr>
          <p:nvPr>
            <p:ph type="title"/>
          </p:nvPr>
        </p:nvSpPr>
        <p:spPr/>
        <p:txBody>
          <a:bodyPr/>
          <a:lstStyle/>
          <a:p>
            <a:endParaRPr lang="en-US" dirty="0"/>
          </a:p>
        </p:txBody>
      </p:sp>
      <p:pic>
        <p:nvPicPr>
          <p:cNvPr id="4" name="Picture 3" descr="A map of the united states&#10;&#10;Description automatically generated">
            <a:extLst>
              <a:ext uri="{FF2B5EF4-FFF2-40B4-BE49-F238E27FC236}">
                <a16:creationId xmlns:a16="http://schemas.microsoft.com/office/drawing/2014/main" id="{85648F9F-43CD-2016-DAC5-5CB81C2D4B60}"/>
              </a:ext>
            </a:extLst>
          </p:cNvPr>
          <p:cNvPicPr>
            <a:picLocks noChangeAspect="1"/>
          </p:cNvPicPr>
          <p:nvPr/>
        </p:nvPicPr>
        <p:blipFill>
          <a:blip r:embed="rId2"/>
          <a:stretch>
            <a:fillRect/>
          </a:stretch>
        </p:blipFill>
        <p:spPr>
          <a:xfrm>
            <a:off x="0" y="0"/>
            <a:ext cx="9995466" cy="6858000"/>
          </a:xfrm>
          <a:prstGeom prst="rect">
            <a:avLst/>
          </a:prstGeom>
        </p:spPr>
      </p:pic>
      <p:sp>
        <p:nvSpPr>
          <p:cNvPr id="6" name="TextBox 5">
            <a:extLst>
              <a:ext uri="{FF2B5EF4-FFF2-40B4-BE49-F238E27FC236}">
                <a16:creationId xmlns:a16="http://schemas.microsoft.com/office/drawing/2014/main" id="{CE16E4C9-9FED-A3D9-222E-ECEBBCB06353}"/>
              </a:ext>
            </a:extLst>
          </p:cNvPr>
          <p:cNvSpPr txBox="1"/>
          <p:nvPr/>
        </p:nvSpPr>
        <p:spPr>
          <a:xfrm>
            <a:off x="9995466" y="1909901"/>
            <a:ext cx="1968500" cy="1754326"/>
          </a:xfrm>
          <a:prstGeom prst="rect">
            <a:avLst/>
          </a:prstGeom>
          <a:noFill/>
        </p:spPr>
        <p:txBody>
          <a:bodyPr wrap="square">
            <a:spAutoFit/>
          </a:bodyPr>
          <a:lstStyle/>
          <a:p>
            <a:pPr marL="0" marR="0">
              <a:spcAft>
                <a:spcPts val="1000"/>
              </a:spcAft>
            </a:pPr>
            <a:r>
              <a:rPr lang="en-US" sz="1800" b="1" kern="100" dirty="0">
                <a:effectLst/>
                <a:ea typeface="Calibri" panose="020F0502020204030204" pitchFamily="34" charset="0"/>
                <a:cs typeface="Times New Roman" panose="02020603050405020304" pitchFamily="18" charset="0"/>
              </a:rPr>
              <a:t>States with Special Fees for Hybrid and Electric Vehicles, 2023</a:t>
            </a:r>
          </a:p>
        </p:txBody>
      </p:sp>
      <p:sp>
        <p:nvSpPr>
          <p:cNvPr id="7" name="Slide Number Placeholder 6">
            <a:extLst>
              <a:ext uri="{FF2B5EF4-FFF2-40B4-BE49-F238E27FC236}">
                <a16:creationId xmlns:a16="http://schemas.microsoft.com/office/drawing/2014/main" id="{48E22416-8380-F74E-DFCE-6E66690E7BA3}"/>
              </a:ext>
            </a:extLst>
          </p:cNvPr>
          <p:cNvSpPr>
            <a:spLocks noGrp="1"/>
          </p:cNvSpPr>
          <p:nvPr>
            <p:ph type="sldNum" sz="quarter" idx="12"/>
          </p:nvPr>
        </p:nvSpPr>
        <p:spPr/>
        <p:txBody>
          <a:bodyPr/>
          <a:lstStyle/>
          <a:p>
            <a:fld id="{048BBE7A-6D55-47BF-836F-DA5E02A8B925}" type="slidenum">
              <a:rPr lang="en-US" smtClean="0">
                <a:solidFill>
                  <a:schemeClr val="tx1"/>
                </a:solidFill>
              </a:rPr>
              <a:t>10</a:t>
            </a:fld>
            <a:endParaRPr lang="en-US" dirty="0">
              <a:solidFill>
                <a:schemeClr val="tx1"/>
              </a:solidFill>
            </a:endParaRPr>
          </a:p>
        </p:txBody>
      </p:sp>
    </p:spTree>
    <p:extLst>
      <p:ext uri="{BB962C8B-B14F-4D97-AF65-F5344CB8AC3E}">
        <p14:creationId xmlns:p14="http://schemas.microsoft.com/office/powerpoint/2010/main" val="7988172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921B20-8F57-3EF4-D23B-DC59D61E1FF4}"/>
              </a:ext>
            </a:extLst>
          </p:cNvPr>
          <p:cNvSpPr>
            <a:spLocks noGrp="1"/>
          </p:cNvSpPr>
          <p:nvPr>
            <p:ph type="title"/>
          </p:nvPr>
        </p:nvSpPr>
        <p:spPr/>
        <p:txBody>
          <a:bodyPr/>
          <a:lstStyle/>
          <a:p>
            <a:endParaRPr lang="en-US" dirty="0"/>
          </a:p>
        </p:txBody>
      </p:sp>
      <p:pic>
        <p:nvPicPr>
          <p:cNvPr id="4" name="Picture 3" descr="A map of the united states&#10;&#10;Description automatically generated">
            <a:extLst>
              <a:ext uri="{FF2B5EF4-FFF2-40B4-BE49-F238E27FC236}">
                <a16:creationId xmlns:a16="http://schemas.microsoft.com/office/drawing/2014/main" id="{3388827E-FF00-7648-D37A-1A31734417CB}"/>
              </a:ext>
            </a:extLst>
          </p:cNvPr>
          <p:cNvPicPr>
            <a:picLocks noChangeAspect="1"/>
          </p:cNvPicPr>
          <p:nvPr/>
        </p:nvPicPr>
        <p:blipFill>
          <a:blip r:embed="rId2"/>
          <a:stretch>
            <a:fillRect/>
          </a:stretch>
        </p:blipFill>
        <p:spPr>
          <a:xfrm>
            <a:off x="-1" y="0"/>
            <a:ext cx="8594307" cy="6858000"/>
          </a:xfrm>
          <a:prstGeom prst="rect">
            <a:avLst/>
          </a:prstGeom>
        </p:spPr>
      </p:pic>
      <p:sp>
        <p:nvSpPr>
          <p:cNvPr id="6" name="TextBox 5">
            <a:extLst>
              <a:ext uri="{FF2B5EF4-FFF2-40B4-BE49-F238E27FC236}">
                <a16:creationId xmlns:a16="http://schemas.microsoft.com/office/drawing/2014/main" id="{729BCD95-D5A0-8370-8780-E82213C65C00}"/>
              </a:ext>
            </a:extLst>
          </p:cNvPr>
          <p:cNvSpPr txBox="1"/>
          <p:nvPr/>
        </p:nvSpPr>
        <p:spPr>
          <a:xfrm>
            <a:off x="8795474" y="2606254"/>
            <a:ext cx="3597694" cy="923330"/>
          </a:xfrm>
          <a:prstGeom prst="rect">
            <a:avLst/>
          </a:prstGeom>
          <a:noFill/>
        </p:spPr>
        <p:txBody>
          <a:bodyPr wrap="square">
            <a:spAutoFit/>
          </a:bodyPr>
          <a:lstStyle/>
          <a:p>
            <a:r>
              <a:rPr lang="en-US" sz="1800" b="1" kern="100" dirty="0">
                <a:effectLst/>
                <a:ea typeface="Calibri" panose="020F0502020204030204" pitchFamily="34" charset="0"/>
                <a:cs typeface="Times New Roman" panose="02020603050405020304" pitchFamily="18" charset="0"/>
              </a:rPr>
              <a:t>State MBUF Program Status, 2024 (Source: Tax Foundation)</a:t>
            </a:r>
          </a:p>
        </p:txBody>
      </p:sp>
      <p:sp>
        <p:nvSpPr>
          <p:cNvPr id="7" name="Slide Number Placeholder 6">
            <a:extLst>
              <a:ext uri="{FF2B5EF4-FFF2-40B4-BE49-F238E27FC236}">
                <a16:creationId xmlns:a16="http://schemas.microsoft.com/office/drawing/2014/main" id="{FB729D5D-FAD3-1A6C-E701-3BB43D671E5C}"/>
              </a:ext>
            </a:extLst>
          </p:cNvPr>
          <p:cNvSpPr>
            <a:spLocks noGrp="1"/>
          </p:cNvSpPr>
          <p:nvPr>
            <p:ph type="sldNum" sz="quarter" idx="12"/>
          </p:nvPr>
        </p:nvSpPr>
        <p:spPr/>
        <p:txBody>
          <a:bodyPr/>
          <a:lstStyle/>
          <a:p>
            <a:fld id="{048BBE7A-6D55-47BF-836F-DA5E02A8B925}" type="slidenum">
              <a:rPr lang="en-US" smtClean="0"/>
              <a:t>11</a:t>
            </a:fld>
            <a:endParaRPr lang="en-US" dirty="0"/>
          </a:p>
        </p:txBody>
      </p:sp>
    </p:spTree>
    <p:extLst>
      <p:ext uri="{BB962C8B-B14F-4D97-AF65-F5344CB8AC3E}">
        <p14:creationId xmlns:p14="http://schemas.microsoft.com/office/powerpoint/2010/main" val="12427128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9427E5-E0C8-926F-730B-3F29F9946F76}"/>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44BF086D-2C79-14EE-A860-14E1CE1EA36C}"/>
              </a:ext>
            </a:extLst>
          </p:cNvPr>
          <p:cNvSpPr>
            <a:spLocks noGrp="1"/>
          </p:cNvSpPr>
          <p:nvPr>
            <p:ph idx="1"/>
          </p:nvPr>
        </p:nvSpPr>
        <p:spPr/>
        <p:txBody>
          <a:bodyPr/>
          <a:lstStyle/>
          <a:p>
            <a:endParaRPr lang="en-US" dirty="0"/>
          </a:p>
        </p:txBody>
      </p:sp>
      <p:pic>
        <p:nvPicPr>
          <p:cNvPr id="4" name="Picture 3" descr="A map of the united states&#10;&#10;Description automatically generated">
            <a:extLst>
              <a:ext uri="{FF2B5EF4-FFF2-40B4-BE49-F238E27FC236}">
                <a16:creationId xmlns:a16="http://schemas.microsoft.com/office/drawing/2014/main" id="{62D6C545-509B-FA6E-840D-882F6E6DFA6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0"/>
            <a:ext cx="9697973" cy="6858000"/>
          </a:xfrm>
          <a:prstGeom prst="rect">
            <a:avLst/>
          </a:prstGeom>
          <a:noFill/>
          <a:ln>
            <a:noFill/>
          </a:ln>
        </p:spPr>
      </p:pic>
      <p:sp>
        <p:nvSpPr>
          <p:cNvPr id="6" name="TextBox 5">
            <a:extLst>
              <a:ext uri="{FF2B5EF4-FFF2-40B4-BE49-F238E27FC236}">
                <a16:creationId xmlns:a16="http://schemas.microsoft.com/office/drawing/2014/main" id="{E6C65620-BB3C-0438-83FE-53B4CF588901}"/>
              </a:ext>
            </a:extLst>
          </p:cNvPr>
          <p:cNvSpPr txBox="1"/>
          <p:nvPr/>
        </p:nvSpPr>
        <p:spPr>
          <a:xfrm>
            <a:off x="9697972" y="2367947"/>
            <a:ext cx="2494028" cy="1754326"/>
          </a:xfrm>
          <a:prstGeom prst="rect">
            <a:avLst/>
          </a:prstGeom>
          <a:noFill/>
        </p:spPr>
        <p:txBody>
          <a:bodyPr wrap="square">
            <a:spAutoFit/>
          </a:bodyPr>
          <a:lstStyle/>
          <a:p>
            <a:pPr marL="0" marR="0" algn="l">
              <a:spcAft>
                <a:spcPts val="1000"/>
              </a:spcAft>
            </a:pPr>
            <a:r>
              <a:rPr lang="en-US" sz="1800" b="1" kern="100" dirty="0">
                <a:effectLst/>
                <a:ea typeface="Calibri" panose="020F0502020204030204" pitchFamily="34" charset="0"/>
                <a:cs typeface="Times New Roman" panose="02020603050405020304" pitchFamily="18" charset="0"/>
              </a:rPr>
              <a:t>IFTA/IRP Administrative Structure by IFTA Jurisdiction, 2024</a:t>
            </a:r>
          </a:p>
        </p:txBody>
      </p:sp>
      <p:sp>
        <p:nvSpPr>
          <p:cNvPr id="7" name="Slide Number Placeholder 6">
            <a:extLst>
              <a:ext uri="{FF2B5EF4-FFF2-40B4-BE49-F238E27FC236}">
                <a16:creationId xmlns:a16="http://schemas.microsoft.com/office/drawing/2014/main" id="{85228182-D0F1-20E4-D348-D0B5F1797A09}"/>
              </a:ext>
            </a:extLst>
          </p:cNvPr>
          <p:cNvSpPr>
            <a:spLocks noGrp="1"/>
          </p:cNvSpPr>
          <p:nvPr>
            <p:ph type="sldNum" sz="quarter" idx="12"/>
          </p:nvPr>
        </p:nvSpPr>
        <p:spPr/>
        <p:txBody>
          <a:bodyPr/>
          <a:lstStyle/>
          <a:p>
            <a:fld id="{048BBE7A-6D55-47BF-836F-DA5E02A8B925}" type="slidenum">
              <a:rPr lang="en-US" smtClean="0"/>
              <a:t>12</a:t>
            </a:fld>
            <a:endParaRPr lang="en-US" dirty="0"/>
          </a:p>
        </p:txBody>
      </p:sp>
    </p:spTree>
    <p:extLst>
      <p:ext uri="{BB962C8B-B14F-4D97-AF65-F5344CB8AC3E}">
        <p14:creationId xmlns:p14="http://schemas.microsoft.com/office/powerpoint/2010/main" val="6343432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08FE3ED-AE25-1F09-C2A8-CBADE0177D32}"/>
              </a:ext>
            </a:extLst>
          </p:cNvPr>
          <p:cNvSpPr txBox="1"/>
          <p:nvPr/>
        </p:nvSpPr>
        <p:spPr>
          <a:xfrm>
            <a:off x="9334877" y="2131445"/>
            <a:ext cx="2494028" cy="1200329"/>
          </a:xfrm>
          <a:prstGeom prst="rect">
            <a:avLst/>
          </a:prstGeom>
          <a:noFill/>
        </p:spPr>
        <p:txBody>
          <a:bodyPr wrap="square">
            <a:spAutoFit/>
          </a:bodyPr>
          <a:lstStyle/>
          <a:p>
            <a:pPr marL="0" marR="0" algn="l">
              <a:spcAft>
                <a:spcPts val="1000"/>
              </a:spcAft>
            </a:pPr>
            <a:r>
              <a:rPr lang="en-US" sz="1800" kern="100" dirty="0">
                <a:effectLst/>
                <a:ea typeface="Calibri" panose="020F0502020204030204" pitchFamily="34" charset="0"/>
                <a:cs typeface="Times New Roman" panose="02020603050405020304" pitchFamily="18" charset="0"/>
              </a:rPr>
              <a:t>Source: American Trucking Association, 2023</a:t>
            </a:r>
          </a:p>
        </p:txBody>
      </p:sp>
      <p:sp>
        <p:nvSpPr>
          <p:cNvPr id="9" name="Slide Number Placeholder 8">
            <a:extLst>
              <a:ext uri="{FF2B5EF4-FFF2-40B4-BE49-F238E27FC236}">
                <a16:creationId xmlns:a16="http://schemas.microsoft.com/office/drawing/2014/main" id="{E535AA3A-9EA7-7C23-6918-8153A72443A9}"/>
              </a:ext>
            </a:extLst>
          </p:cNvPr>
          <p:cNvSpPr>
            <a:spLocks noGrp="1"/>
          </p:cNvSpPr>
          <p:nvPr>
            <p:ph type="sldNum" sz="quarter" idx="12"/>
          </p:nvPr>
        </p:nvSpPr>
        <p:spPr/>
        <p:txBody>
          <a:bodyPr/>
          <a:lstStyle/>
          <a:p>
            <a:fld id="{048BBE7A-6D55-47BF-836F-DA5E02A8B925}" type="slidenum">
              <a:rPr lang="en-US" smtClean="0"/>
              <a:t>13</a:t>
            </a:fld>
            <a:endParaRPr lang="en-US" dirty="0"/>
          </a:p>
        </p:txBody>
      </p:sp>
      <p:pic>
        <p:nvPicPr>
          <p:cNvPr id="6" name="Picture 5" descr="A graph of a number of points&#10;&#10;Description automatically generated with medium confidence"/>
          <p:cNvPicPr/>
          <p:nvPr/>
        </p:nvPicPr>
        <p:blipFill>
          <a:blip r:embed="rId2"/>
          <a:stretch>
            <a:fillRect/>
          </a:stretch>
        </p:blipFill>
        <p:spPr>
          <a:xfrm>
            <a:off x="1467134" y="839337"/>
            <a:ext cx="7695063" cy="6018662"/>
          </a:xfrm>
          <a:prstGeom prst="rect">
            <a:avLst/>
          </a:prstGeom>
        </p:spPr>
      </p:pic>
      <p:sp>
        <p:nvSpPr>
          <p:cNvPr id="2" name="TextBox 1"/>
          <p:cNvSpPr txBox="1"/>
          <p:nvPr/>
        </p:nvSpPr>
        <p:spPr>
          <a:xfrm>
            <a:off x="368490" y="245660"/>
            <a:ext cx="10153934" cy="461665"/>
          </a:xfrm>
          <a:prstGeom prst="rect">
            <a:avLst/>
          </a:prstGeom>
          <a:noFill/>
          <a:ln>
            <a:noFill/>
          </a:ln>
        </p:spPr>
        <p:txBody>
          <a:bodyPr wrap="square" rtlCol="0">
            <a:spAutoFit/>
          </a:bodyPr>
          <a:lstStyle/>
          <a:p>
            <a:pPr algn="ctr"/>
            <a:r>
              <a:rPr lang="en-US" sz="2400" dirty="0"/>
              <a:t>Distribution of Industry Issue Prioritization Scores</a:t>
            </a:r>
          </a:p>
        </p:txBody>
      </p:sp>
    </p:spTree>
    <p:extLst>
      <p:ext uri="{BB962C8B-B14F-4D97-AF65-F5344CB8AC3E}">
        <p14:creationId xmlns:p14="http://schemas.microsoft.com/office/powerpoint/2010/main" val="5597695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386C8B-D28A-33C3-B94F-4B5D342773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DAAF54-C580-02AF-8194-52F83D684A85}"/>
              </a:ext>
            </a:extLst>
          </p:cNvPr>
          <p:cNvSpPr>
            <a:spLocks noGrp="1"/>
          </p:cNvSpPr>
          <p:nvPr>
            <p:ph type="ctrTitle"/>
          </p:nvPr>
        </p:nvSpPr>
        <p:spPr/>
        <p:txBody>
          <a:bodyPr/>
          <a:lstStyle/>
          <a:p>
            <a:r>
              <a:rPr lang="en-US" dirty="0">
                <a:solidFill>
                  <a:schemeClr val="tx1"/>
                </a:solidFill>
              </a:rPr>
              <a:t>IFTA Past, Present &amp; Future Survey</a:t>
            </a:r>
          </a:p>
        </p:txBody>
      </p:sp>
      <p:sp>
        <p:nvSpPr>
          <p:cNvPr id="3" name="Subtitle 2">
            <a:extLst>
              <a:ext uri="{FF2B5EF4-FFF2-40B4-BE49-F238E27FC236}">
                <a16:creationId xmlns:a16="http://schemas.microsoft.com/office/drawing/2014/main" id="{53E6BE49-DD2C-C01F-AFB5-433E89822F42}"/>
              </a:ext>
            </a:extLst>
          </p:cNvPr>
          <p:cNvSpPr>
            <a:spLocks noGrp="1"/>
          </p:cNvSpPr>
          <p:nvPr>
            <p:ph type="subTitle" idx="1"/>
          </p:nvPr>
        </p:nvSpPr>
        <p:spPr/>
        <p:txBody>
          <a:bodyPr/>
          <a:lstStyle/>
          <a:p>
            <a:endParaRPr lang="en-US" dirty="0"/>
          </a:p>
        </p:txBody>
      </p:sp>
      <p:sp>
        <p:nvSpPr>
          <p:cNvPr id="5" name="Slide Number Placeholder 3">
            <a:extLst>
              <a:ext uri="{FF2B5EF4-FFF2-40B4-BE49-F238E27FC236}">
                <a16:creationId xmlns:a16="http://schemas.microsoft.com/office/drawing/2014/main" id="{92E2AD47-B72A-AF3C-F7E4-6EC0842F81DE}"/>
              </a:ext>
            </a:extLst>
          </p:cNvPr>
          <p:cNvSpPr txBox="1">
            <a:spLocks/>
          </p:cNvSpPr>
          <p:nvPr/>
        </p:nvSpPr>
        <p:spPr>
          <a:xfrm>
            <a:off x="9334877"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48BBE7A-6D55-47BF-836F-DA5E02A8B925}" type="slidenum">
              <a:rPr lang="en-US" sz="1600" b="1" smtClean="0">
                <a:solidFill>
                  <a:schemeClr val="tx1"/>
                </a:solidFill>
                <a:latin typeface="Aptos" panose="020B0004020202020204" pitchFamily="34" charset="0"/>
              </a:rPr>
              <a:pPr/>
              <a:t>14</a:t>
            </a:fld>
            <a:endParaRPr lang="en-US" sz="1600" b="1" dirty="0">
              <a:solidFill>
                <a:schemeClr val="tx1"/>
              </a:solidFill>
              <a:latin typeface="Aptos" panose="020B0004020202020204" pitchFamily="34" charset="0"/>
            </a:endParaRPr>
          </a:p>
        </p:txBody>
      </p:sp>
    </p:spTree>
    <p:extLst>
      <p:ext uri="{BB962C8B-B14F-4D97-AF65-F5344CB8AC3E}">
        <p14:creationId xmlns:p14="http://schemas.microsoft.com/office/powerpoint/2010/main" val="39638512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7C35D5D-FE40-B6DC-F8D9-630E32CF765C}"/>
              </a:ext>
            </a:extLst>
          </p:cNvPr>
          <p:cNvSpPr>
            <a:spLocks noGrp="1"/>
          </p:cNvSpPr>
          <p:nvPr>
            <p:ph type="title"/>
          </p:nvPr>
        </p:nvSpPr>
        <p:spPr/>
        <p:txBody>
          <a:bodyPr/>
          <a:lstStyle/>
          <a:p>
            <a:r>
              <a:rPr lang="en-US" dirty="0">
                <a:solidFill>
                  <a:schemeClr val="tx1"/>
                </a:solidFill>
              </a:rPr>
              <a:t>IFTA Past, Present &amp; Future Survey</a:t>
            </a:r>
          </a:p>
        </p:txBody>
      </p:sp>
      <p:sp>
        <p:nvSpPr>
          <p:cNvPr id="3" name="Content Placeholder 2">
            <a:extLst>
              <a:ext uri="{FF2B5EF4-FFF2-40B4-BE49-F238E27FC236}">
                <a16:creationId xmlns:a16="http://schemas.microsoft.com/office/drawing/2014/main" id="{7C5D5BEC-6847-DD1D-8606-C8A08837E7DD}"/>
              </a:ext>
            </a:extLst>
          </p:cNvPr>
          <p:cNvSpPr>
            <a:spLocks noGrp="1"/>
          </p:cNvSpPr>
          <p:nvPr>
            <p:ph sz="half" idx="1"/>
          </p:nvPr>
        </p:nvSpPr>
        <p:spPr/>
        <p:txBody>
          <a:bodyPr>
            <a:normAutofit fontScale="85000" lnSpcReduction="20000"/>
          </a:bodyPr>
          <a:lstStyle/>
          <a:p>
            <a:r>
              <a:rPr lang="en-US" dirty="0"/>
              <a:t>Survey sent to IFTA stakeholders:</a:t>
            </a:r>
          </a:p>
          <a:p>
            <a:pPr marL="800100" lvl="1" indent="-342900">
              <a:lnSpc>
                <a:spcPct val="117000"/>
              </a:lnSpc>
              <a:buFont typeface="Symbol" panose="05050102010706020507" pitchFamily="18" charset="2"/>
              <a:buChar char=""/>
            </a:pPr>
            <a:r>
              <a:rPr lang="en-US" sz="2000" kern="100" dirty="0">
                <a:effectLst/>
                <a:ea typeface="Calibri" panose="020F0502020204030204" pitchFamily="34" charset="0"/>
                <a:cs typeface="Calibri" panose="020F0502020204030204" pitchFamily="34" charset="0"/>
              </a:rPr>
              <a:t>IFTA staff members in jurisdictions </a:t>
            </a:r>
            <a:endParaRPr lang="en-US" sz="2000" kern="100" dirty="0">
              <a:effectLst/>
              <a:ea typeface="Calibri" panose="020F0502020204030204" pitchFamily="34" charset="0"/>
              <a:cs typeface="Times New Roman" panose="02020603050405020304" pitchFamily="18" charset="0"/>
            </a:endParaRPr>
          </a:p>
          <a:p>
            <a:pPr marL="800100" lvl="1" indent="-342900">
              <a:lnSpc>
                <a:spcPct val="117000"/>
              </a:lnSpc>
              <a:buFont typeface="Symbol" panose="05050102010706020507" pitchFamily="18" charset="2"/>
              <a:buChar char=""/>
            </a:pPr>
            <a:r>
              <a:rPr lang="en-US" sz="2000" kern="100" dirty="0">
                <a:effectLst/>
                <a:ea typeface="Calibri" panose="020F0502020204030204" pitchFamily="34" charset="0"/>
                <a:cs typeface="Calibri" panose="020F0502020204030204" pitchFamily="34" charset="0"/>
              </a:rPr>
              <a:t>IFTA, Inc. staff </a:t>
            </a:r>
            <a:endParaRPr lang="en-US" sz="2000" kern="100" dirty="0">
              <a:effectLst/>
              <a:ea typeface="Calibri" panose="020F0502020204030204" pitchFamily="34" charset="0"/>
              <a:cs typeface="Times New Roman" panose="02020603050405020304" pitchFamily="18" charset="0"/>
            </a:endParaRPr>
          </a:p>
          <a:p>
            <a:pPr marL="800100" lvl="1" indent="-342900">
              <a:lnSpc>
                <a:spcPct val="117000"/>
              </a:lnSpc>
              <a:buFont typeface="Symbol" panose="05050102010706020507" pitchFamily="18" charset="2"/>
              <a:buChar char=""/>
            </a:pPr>
            <a:r>
              <a:rPr lang="en-US" sz="2000" kern="100" dirty="0">
                <a:effectLst/>
                <a:ea typeface="Calibri" panose="020F0502020204030204" pitchFamily="34" charset="0"/>
                <a:cs typeface="Calibri" panose="020F0502020204030204" pitchFamily="34" charset="0"/>
              </a:rPr>
              <a:t>Industry professionals </a:t>
            </a:r>
            <a:endParaRPr lang="en-US" sz="2000" kern="100" dirty="0">
              <a:effectLst/>
              <a:ea typeface="Calibri" panose="020F0502020204030204" pitchFamily="34" charset="0"/>
              <a:cs typeface="Times New Roman" panose="02020603050405020304" pitchFamily="18" charset="0"/>
            </a:endParaRPr>
          </a:p>
          <a:p>
            <a:pPr marL="800100" lvl="1" indent="-342900">
              <a:lnSpc>
                <a:spcPct val="117000"/>
              </a:lnSpc>
              <a:buFont typeface="Symbol" panose="05050102010706020507" pitchFamily="18" charset="2"/>
              <a:buChar char=""/>
            </a:pPr>
            <a:r>
              <a:rPr lang="en-US" sz="2000" kern="100" dirty="0">
                <a:effectLst/>
                <a:ea typeface="Calibri" panose="020F0502020204030204" pitchFamily="34" charset="0"/>
                <a:cs typeface="Calibri" panose="020F0502020204030204" pitchFamily="34" charset="0"/>
              </a:rPr>
              <a:t>Members of the IFTA Board of Trustees </a:t>
            </a:r>
            <a:endParaRPr lang="en-US" sz="2000" kern="100" dirty="0">
              <a:effectLst/>
              <a:ea typeface="Calibri" panose="020F0502020204030204" pitchFamily="34" charset="0"/>
              <a:cs typeface="Times New Roman" panose="02020603050405020304" pitchFamily="18" charset="0"/>
            </a:endParaRPr>
          </a:p>
          <a:p>
            <a:pPr marL="800100" lvl="1" indent="-342900">
              <a:lnSpc>
                <a:spcPct val="117000"/>
              </a:lnSpc>
              <a:buFont typeface="Symbol" panose="05050102010706020507" pitchFamily="18" charset="2"/>
              <a:buChar char=""/>
            </a:pPr>
            <a:r>
              <a:rPr lang="en-US" sz="2000" kern="100" dirty="0">
                <a:effectLst/>
                <a:ea typeface="Calibri" panose="020F0502020204030204" pitchFamily="34" charset="0"/>
                <a:cs typeface="Calibri" panose="020F0502020204030204" pitchFamily="34" charset="0"/>
              </a:rPr>
              <a:t>Members of the IFTA Strategic Planning Working Group </a:t>
            </a:r>
            <a:endParaRPr lang="en-US" sz="2000" kern="100" dirty="0">
              <a:effectLst/>
              <a:ea typeface="Calibri" panose="020F0502020204030204" pitchFamily="34" charset="0"/>
              <a:cs typeface="Times New Roman" panose="02020603050405020304" pitchFamily="18" charset="0"/>
            </a:endParaRPr>
          </a:p>
          <a:p>
            <a:pPr marL="800100" lvl="1" indent="-342900">
              <a:lnSpc>
                <a:spcPct val="117000"/>
              </a:lnSpc>
              <a:spcAft>
                <a:spcPts val="800"/>
              </a:spcAft>
              <a:buFont typeface="Symbol" panose="05050102010706020507" pitchFamily="18" charset="2"/>
              <a:buChar char=""/>
            </a:pPr>
            <a:r>
              <a:rPr lang="en-US" sz="2000" kern="100" dirty="0">
                <a:effectLst/>
                <a:ea typeface="Calibri" panose="020F0502020204030204" pitchFamily="34" charset="0"/>
                <a:cs typeface="Calibri" panose="020F0502020204030204" pitchFamily="34" charset="0"/>
              </a:rPr>
              <a:t>Other stakeholders (e.g., law enforcement agencies)</a:t>
            </a:r>
            <a:endParaRPr lang="en-US" sz="2000" kern="100" dirty="0">
              <a:effectLst/>
              <a:ea typeface="Calibri" panose="020F0502020204030204" pitchFamily="34" charset="0"/>
              <a:cs typeface="Times New Roman" panose="02020603050405020304" pitchFamily="18" charset="0"/>
            </a:endParaRPr>
          </a:p>
          <a:p>
            <a:pPr lvl="1"/>
            <a:endParaRPr lang="en-US" dirty="0"/>
          </a:p>
        </p:txBody>
      </p:sp>
      <p:sp>
        <p:nvSpPr>
          <p:cNvPr id="5" name="Content Placeholder 4">
            <a:extLst>
              <a:ext uri="{FF2B5EF4-FFF2-40B4-BE49-F238E27FC236}">
                <a16:creationId xmlns:a16="http://schemas.microsoft.com/office/drawing/2014/main" id="{FF7EA3FA-E1B3-47AA-94FA-B31DA6823C49}"/>
              </a:ext>
            </a:extLst>
          </p:cNvPr>
          <p:cNvSpPr>
            <a:spLocks noGrp="1"/>
          </p:cNvSpPr>
          <p:nvPr>
            <p:ph sz="half" idx="2"/>
          </p:nvPr>
        </p:nvSpPr>
        <p:spPr/>
        <p:txBody>
          <a:bodyPr>
            <a:normAutofit fontScale="85000" lnSpcReduction="20000"/>
          </a:bodyPr>
          <a:lstStyle/>
          <a:p>
            <a:r>
              <a:rPr lang="en-US" dirty="0"/>
              <a:t>Two survey periods:</a:t>
            </a:r>
          </a:p>
          <a:p>
            <a:pPr lvl="1"/>
            <a:r>
              <a:rPr lang="en-US" dirty="0"/>
              <a:t>Period 1</a:t>
            </a:r>
          </a:p>
          <a:p>
            <a:pPr lvl="2"/>
            <a:r>
              <a:rPr lang="en-US" dirty="0"/>
              <a:t>May 9 to May 31, 2024</a:t>
            </a:r>
          </a:p>
          <a:p>
            <a:pPr lvl="1"/>
            <a:r>
              <a:rPr lang="en-US" dirty="0"/>
              <a:t>Period 2</a:t>
            </a:r>
          </a:p>
          <a:p>
            <a:pPr lvl="2"/>
            <a:r>
              <a:rPr lang="en-US" dirty="0"/>
              <a:t>June 3 to July 10, 2024</a:t>
            </a:r>
          </a:p>
          <a:p>
            <a:r>
              <a:rPr lang="en-US" dirty="0"/>
              <a:t>Survey composition:</a:t>
            </a:r>
          </a:p>
          <a:p>
            <a:pPr lvl="1"/>
            <a:r>
              <a:rPr lang="en-US" dirty="0"/>
              <a:t>7 open-ended questions</a:t>
            </a:r>
          </a:p>
          <a:p>
            <a:pPr lvl="1"/>
            <a:r>
              <a:rPr lang="en-US" dirty="0"/>
              <a:t>2 multiple-choice questions</a:t>
            </a:r>
          </a:p>
          <a:p>
            <a:pPr lvl="1"/>
            <a:endParaRPr lang="en-US" dirty="0"/>
          </a:p>
        </p:txBody>
      </p:sp>
      <p:sp>
        <p:nvSpPr>
          <p:cNvPr id="2" name="Slide Number Placeholder 3">
            <a:extLst>
              <a:ext uri="{FF2B5EF4-FFF2-40B4-BE49-F238E27FC236}">
                <a16:creationId xmlns:a16="http://schemas.microsoft.com/office/drawing/2014/main" id="{1DD9C3BD-8886-D4B4-1B0D-8F2F930D1A0E}"/>
              </a:ext>
            </a:extLst>
          </p:cNvPr>
          <p:cNvSpPr txBox="1">
            <a:spLocks/>
          </p:cNvSpPr>
          <p:nvPr/>
        </p:nvSpPr>
        <p:spPr>
          <a:xfrm>
            <a:off x="9334877"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48BBE7A-6D55-47BF-836F-DA5E02A8B925}" type="slidenum">
              <a:rPr lang="en-US" sz="1600" b="1" smtClean="0">
                <a:solidFill>
                  <a:schemeClr val="tx1"/>
                </a:solidFill>
                <a:latin typeface="Aptos" panose="020B0004020202020204" pitchFamily="34" charset="0"/>
              </a:rPr>
              <a:pPr/>
              <a:t>15</a:t>
            </a:fld>
            <a:endParaRPr lang="en-US" sz="1600" b="1" dirty="0">
              <a:solidFill>
                <a:schemeClr val="tx1"/>
              </a:solidFill>
              <a:latin typeface="Aptos" panose="020B0004020202020204" pitchFamily="34" charset="0"/>
            </a:endParaRPr>
          </a:p>
        </p:txBody>
      </p:sp>
    </p:spTree>
    <p:extLst>
      <p:ext uri="{BB962C8B-B14F-4D97-AF65-F5344CB8AC3E}">
        <p14:creationId xmlns:p14="http://schemas.microsoft.com/office/powerpoint/2010/main" val="29530698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3ED45E73-9881-00C6-FAE3-0A0F9CA455AC}"/>
              </a:ext>
            </a:extLst>
          </p:cNvPr>
          <p:cNvSpPr>
            <a:spLocks noChangeArrowheads="1"/>
          </p:cNvSpPr>
          <p:nvPr/>
        </p:nvSpPr>
        <p:spPr bwMode="auto">
          <a:xfrm>
            <a:off x="1166884" y="1031692"/>
            <a:ext cx="9471546"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i="0" u="none" strike="noStrike" cap="none" normalizeH="0" baseline="0" dirty="0">
                <a:ln>
                  <a:noFill/>
                </a:ln>
                <a:solidFill>
                  <a:schemeClr val="tx1"/>
                </a:solidFill>
                <a:effectLst/>
                <a:ea typeface="Calibri" panose="020F0502020204030204" pitchFamily="34" charset="0"/>
                <a:cs typeface="Calibri" panose="020F0502020204030204" pitchFamily="34" charset="0"/>
              </a:rPr>
              <a:t>IFTA Current Reality Survey Responses and Progress Demographics</a:t>
            </a:r>
            <a:endParaRPr kumimoji="0" lang="en-US" altLang="en-US" sz="2800" i="0" u="none" strike="noStrike" cap="none" normalizeH="0" baseline="0" dirty="0">
              <a:ln>
                <a:noFill/>
              </a:ln>
              <a:solidFill>
                <a:schemeClr val="tx1"/>
              </a:solidFill>
              <a:effectLst/>
            </a:endParaRPr>
          </a:p>
        </p:txBody>
      </p:sp>
      <p:graphicFrame>
        <p:nvGraphicFramePr>
          <p:cNvPr id="6" name="Table 5">
            <a:extLst>
              <a:ext uri="{FF2B5EF4-FFF2-40B4-BE49-F238E27FC236}">
                <a16:creationId xmlns:a16="http://schemas.microsoft.com/office/drawing/2014/main" id="{2EF5D3B9-5775-EF1F-2D7D-737DC58F868C}"/>
              </a:ext>
            </a:extLst>
          </p:cNvPr>
          <p:cNvGraphicFramePr>
            <a:graphicFrameLocks noGrp="1"/>
          </p:cNvGraphicFramePr>
          <p:nvPr/>
        </p:nvGraphicFramePr>
        <p:xfrm>
          <a:off x="1264395" y="2343080"/>
          <a:ext cx="8989036" cy="2698668"/>
        </p:xfrm>
        <a:graphic>
          <a:graphicData uri="http://schemas.openxmlformats.org/drawingml/2006/table">
            <a:tbl>
              <a:tblPr firstRow="1" firstCol="1" bandRow="1"/>
              <a:tblGrid>
                <a:gridCol w="1270510">
                  <a:extLst>
                    <a:ext uri="{9D8B030D-6E8A-4147-A177-3AD203B41FA5}">
                      <a16:colId xmlns:a16="http://schemas.microsoft.com/office/drawing/2014/main" val="2810002555"/>
                    </a:ext>
                  </a:extLst>
                </a:gridCol>
                <a:gridCol w="2729921">
                  <a:extLst>
                    <a:ext uri="{9D8B030D-6E8A-4147-A177-3AD203B41FA5}">
                      <a16:colId xmlns:a16="http://schemas.microsoft.com/office/drawing/2014/main" val="4137401015"/>
                    </a:ext>
                  </a:extLst>
                </a:gridCol>
                <a:gridCol w="4988605">
                  <a:extLst>
                    <a:ext uri="{9D8B030D-6E8A-4147-A177-3AD203B41FA5}">
                      <a16:colId xmlns:a16="http://schemas.microsoft.com/office/drawing/2014/main" val="3645536332"/>
                    </a:ext>
                  </a:extLst>
                </a:gridCol>
              </a:tblGrid>
              <a:tr h="674667">
                <a:tc>
                  <a:txBody>
                    <a:bodyPr/>
                    <a:lstStyle/>
                    <a:p>
                      <a:pPr marL="0" marR="0" algn="just">
                        <a:lnSpc>
                          <a:spcPct val="115000"/>
                        </a:lnSpc>
                        <a:spcAft>
                          <a:spcPts val="800"/>
                        </a:spcAft>
                        <a:buNone/>
                      </a:pPr>
                      <a:r>
                        <a:rPr lang="en-US" sz="2400" b="1" kern="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Period</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B3838"/>
                    </a:solidFill>
                  </a:tcPr>
                </a:tc>
                <a:tc>
                  <a:txBody>
                    <a:bodyPr/>
                    <a:lstStyle/>
                    <a:p>
                      <a:pPr marL="0" marR="0" algn="just">
                        <a:lnSpc>
                          <a:spcPct val="115000"/>
                        </a:lnSpc>
                        <a:spcAft>
                          <a:spcPts val="800"/>
                        </a:spcAft>
                        <a:buNone/>
                      </a:pPr>
                      <a:r>
                        <a:rPr lang="en-US" sz="2400" b="1" kern="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Responses</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B3838"/>
                    </a:solidFill>
                  </a:tcPr>
                </a:tc>
                <a:tc>
                  <a:txBody>
                    <a:bodyPr/>
                    <a:lstStyle/>
                    <a:p>
                      <a:pPr marL="0" marR="0" algn="just">
                        <a:lnSpc>
                          <a:spcPct val="115000"/>
                        </a:lnSpc>
                        <a:spcAft>
                          <a:spcPts val="800"/>
                        </a:spcAft>
                        <a:buNone/>
                      </a:pPr>
                      <a:r>
                        <a:rPr lang="en-US" sz="2400" b="1" kern="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Percentage</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B3838"/>
                    </a:solidFill>
                  </a:tcPr>
                </a:tc>
                <a:extLst>
                  <a:ext uri="{0D108BD9-81ED-4DB2-BD59-A6C34878D82A}">
                    <a16:rowId xmlns:a16="http://schemas.microsoft.com/office/drawing/2014/main" val="3808355695"/>
                  </a:ext>
                </a:extLst>
              </a:tr>
              <a:tr h="674667">
                <a:tc>
                  <a:txBody>
                    <a:bodyPr/>
                    <a:lstStyle/>
                    <a:p>
                      <a:pPr marL="0" marR="0" algn="just">
                        <a:lnSpc>
                          <a:spcPct val="115000"/>
                        </a:lnSpc>
                        <a:spcAft>
                          <a:spcPts val="800"/>
                        </a:spcAft>
                        <a:buNone/>
                      </a:pPr>
                      <a:r>
                        <a:rPr lang="en-US" sz="24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Aft>
                          <a:spcPts val="800"/>
                        </a:spcAft>
                        <a:buNone/>
                      </a:pPr>
                      <a:r>
                        <a:rPr lang="en-US" sz="24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241</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Aft>
                          <a:spcPts val="800"/>
                        </a:spcAft>
                        <a:buNone/>
                      </a:pPr>
                      <a:r>
                        <a:rPr lang="en-US" sz="24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62.6</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04470187"/>
                  </a:ext>
                </a:extLst>
              </a:tr>
              <a:tr h="674667">
                <a:tc>
                  <a:txBody>
                    <a:bodyPr/>
                    <a:lstStyle/>
                    <a:p>
                      <a:pPr marL="0" marR="0" algn="just">
                        <a:lnSpc>
                          <a:spcPct val="115000"/>
                        </a:lnSpc>
                        <a:spcAft>
                          <a:spcPts val="800"/>
                        </a:spcAft>
                        <a:buNone/>
                      </a:pPr>
                      <a:r>
                        <a:rPr lang="en-US" sz="24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Aft>
                          <a:spcPts val="800"/>
                        </a:spcAft>
                        <a:buNone/>
                      </a:pPr>
                      <a:r>
                        <a:rPr lang="en-US" sz="24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144</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Aft>
                          <a:spcPts val="800"/>
                        </a:spcAft>
                        <a:buNone/>
                      </a:pPr>
                      <a:r>
                        <a:rPr lang="en-US" sz="24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37.4</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01867921"/>
                  </a:ext>
                </a:extLst>
              </a:tr>
              <a:tr h="674667">
                <a:tc>
                  <a:txBody>
                    <a:bodyPr/>
                    <a:lstStyle/>
                    <a:p>
                      <a:pPr marL="0" marR="0" algn="just">
                        <a:lnSpc>
                          <a:spcPct val="115000"/>
                        </a:lnSpc>
                        <a:spcAft>
                          <a:spcPts val="800"/>
                        </a:spcAft>
                        <a:buNone/>
                      </a:pPr>
                      <a:r>
                        <a:rPr lang="en-US" sz="24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Total</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Aft>
                          <a:spcPts val="800"/>
                        </a:spcAft>
                        <a:buNone/>
                      </a:pPr>
                      <a:r>
                        <a:rPr lang="en-US" sz="24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385</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Aft>
                          <a:spcPts val="800"/>
                        </a:spcAft>
                        <a:buNone/>
                      </a:pPr>
                      <a:r>
                        <a:rPr lang="en-US" sz="24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100%</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75821748"/>
                  </a:ext>
                </a:extLst>
              </a:tr>
            </a:tbl>
          </a:graphicData>
        </a:graphic>
      </p:graphicFrame>
      <p:sp>
        <p:nvSpPr>
          <p:cNvPr id="2" name="Slide Number Placeholder 3">
            <a:extLst>
              <a:ext uri="{FF2B5EF4-FFF2-40B4-BE49-F238E27FC236}">
                <a16:creationId xmlns:a16="http://schemas.microsoft.com/office/drawing/2014/main" id="{658814D9-64B1-560D-B7B8-BBD5A27BA848}"/>
              </a:ext>
            </a:extLst>
          </p:cNvPr>
          <p:cNvSpPr txBox="1">
            <a:spLocks/>
          </p:cNvSpPr>
          <p:nvPr/>
        </p:nvSpPr>
        <p:spPr>
          <a:xfrm>
            <a:off x="9334877"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48BBE7A-6D55-47BF-836F-DA5E02A8B925}" type="slidenum">
              <a:rPr lang="en-US" sz="1600" b="1" smtClean="0">
                <a:solidFill>
                  <a:schemeClr val="tx1"/>
                </a:solidFill>
                <a:latin typeface="Aptos" panose="020B0004020202020204" pitchFamily="34" charset="0"/>
              </a:rPr>
              <a:pPr/>
              <a:t>16</a:t>
            </a:fld>
            <a:endParaRPr lang="en-US" sz="1600" b="1" dirty="0">
              <a:solidFill>
                <a:schemeClr val="tx1"/>
              </a:solidFill>
              <a:latin typeface="Aptos" panose="020B0004020202020204" pitchFamily="34" charset="0"/>
            </a:endParaRPr>
          </a:p>
        </p:txBody>
      </p:sp>
    </p:spTree>
    <p:extLst>
      <p:ext uri="{BB962C8B-B14F-4D97-AF65-F5344CB8AC3E}">
        <p14:creationId xmlns:p14="http://schemas.microsoft.com/office/powerpoint/2010/main" val="2901454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B5CF3-C22B-9669-21ED-229556D33598}"/>
              </a:ext>
            </a:extLst>
          </p:cNvPr>
          <p:cNvSpPr>
            <a:spLocks noGrp="1"/>
          </p:cNvSpPr>
          <p:nvPr>
            <p:ph type="title"/>
          </p:nvPr>
        </p:nvSpPr>
        <p:spPr>
          <a:xfrm>
            <a:off x="661916" y="365125"/>
            <a:ext cx="10856794" cy="1325563"/>
          </a:xfrm>
        </p:spPr>
        <p:txBody>
          <a:bodyPr>
            <a:normAutofit/>
          </a:bodyPr>
          <a:lstStyle/>
          <a:p>
            <a:r>
              <a:rPr lang="en-US" sz="3200" dirty="0">
                <a:solidFill>
                  <a:schemeClr val="tx1"/>
                </a:solidFill>
              </a:rPr>
              <a:t>Distribution of Responses/Ideas by Survey Question</a:t>
            </a:r>
            <a:br>
              <a:rPr lang="en-US" sz="3200" dirty="0"/>
            </a:br>
            <a:endParaRPr lang="en-US" sz="3200" dirty="0"/>
          </a:p>
        </p:txBody>
      </p:sp>
      <p:graphicFrame>
        <p:nvGraphicFramePr>
          <p:cNvPr id="5" name="Table 4">
            <a:extLst>
              <a:ext uri="{FF2B5EF4-FFF2-40B4-BE49-F238E27FC236}">
                <a16:creationId xmlns:a16="http://schemas.microsoft.com/office/drawing/2014/main" id="{8120ACAB-A6FC-3807-AD46-761FBB01A2A7}"/>
              </a:ext>
            </a:extLst>
          </p:cNvPr>
          <p:cNvGraphicFramePr>
            <a:graphicFrameLocks noGrp="1"/>
          </p:cNvGraphicFramePr>
          <p:nvPr/>
        </p:nvGraphicFramePr>
        <p:xfrm>
          <a:off x="838200" y="1908398"/>
          <a:ext cx="10515599" cy="3646241"/>
        </p:xfrm>
        <a:graphic>
          <a:graphicData uri="http://schemas.openxmlformats.org/drawingml/2006/table">
            <a:tbl>
              <a:tblPr firstRow="1" firstCol="1" bandRow="1"/>
              <a:tblGrid>
                <a:gridCol w="1266825">
                  <a:extLst>
                    <a:ext uri="{9D8B030D-6E8A-4147-A177-3AD203B41FA5}">
                      <a16:colId xmlns:a16="http://schemas.microsoft.com/office/drawing/2014/main" val="3825701961"/>
                    </a:ext>
                  </a:extLst>
                </a:gridCol>
                <a:gridCol w="734253">
                  <a:extLst>
                    <a:ext uri="{9D8B030D-6E8A-4147-A177-3AD203B41FA5}">
                      <a16:colId xmlns:a16="http://schemas.microsoft.com/office/drawing/2014/main" val="1797404376"/>
                    </a:ext>
                  </a:extLst>
                </a:gridCol>
                <a:gridCol w="1000539">
                  <a:extLst>
                    <a:ext uri="{9D8B030D-6E8A-4147-A177-3AD203B41FA5}">
                      <a16:colId xmlns:a16="http://schemas.microsoft.com/office/drawing/2014/main" val="959843396"/>
                    </a:ext>
                  </a:extLst>
                </a:gridCol>
                <a:gridCol w="1000539">
                  <a:extLst>
                    <a:ext uri="{9D8B030D-6E8A-4147-A177-3AD203B41FA5}">
                      <a16:colId xmlns:a16="http://schemas.microsoft.com/office/drawing/2014/main" val="557197760"/>
                    </a:ext>
                  </a:extLst>
                </a:gridCol>
                <a:gridCol w="1000539">
                  <a:extLst>
                    <a:ext uri="{9D8B030D-6E8A-4147-A177-3AD203B41FA5}">
                      <a16:colId xmlns:a16="http://schemas.microsoft.com/office/drawing/2014/main" val="530015507"/>
                    </a:ext>
                  </a:extLst>
                </a:gridCol>
                <a:gridCol w="1617180">
                  <a:extLst>
                    <a:ext uri="{9D8B030D-6E8A-4147-A177-3AD203B41FA5}">
                      <a16:colId xmlns:a16="http://schemas.microsoft.com/office/drawing/2014/main" val="216680505"/>
                    </a:ext>
                  </a:extLst>
                </a:gridCol>
                <a:gridCol w="1638300">
                  <a:extLst>
                    <a:ext uri="{9D8B030D-6E8A-4147-A177-3AD203B41FA5}">
                      <a16:colId xmlns:a16="http://schemas.microsoft.com/office/drawing/2014/main" val="2215027228"/>
                    </a:ext>
                  </a:extLst>
                </a:gridCol>
                <a:gridCol w="2257424">
                  <a:extLst>
                    <a:ext uri="{9D8B030D-6E8A-4147-A177-3AD203B41FA5}">
                      <a16:colId xmlns:a16="http://schemas.microsoft.com/office/drawing/2014/main" val="2133435024"/>
                    </a:ext>
                  </a:extLst>
                </a:gridCol>
              </a:tblGrid>
              <a:tr h="1093873">
                <a:tc>
                  <a:txBody>
                    <a:bodyPr/>
                    <a:lstStyle/>
                    <a:p>
                      <a:pPr marL="0" marR="0" algn="ctr">
                        <a:lnSpc>
                          <a:spcPct val="115000"/>
                        </a:lnSpc>
                        <a:spcAft>
                          <a:spcPts val="800"/>
                        </a:spcAft>
                        <a:buNone/>
                      </a:pPr>
                      <a:r>
                        <a:rPr lang="en-US" sz="2000" b="1" kern="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Question</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B3838"/>
                    </a:solidFill>
                  </a:tcPr>
                </a:tc>
                <a:tc>
                  <a:txBody>
                    <a:bodyPr/>
                    <a:lstStyle/>
                    <a:p>
                      <a:pPr marL="0" marR="0" algn="ctr">
                        <a:lnSpc>
                          <a:spcPct val="115000"/>
                        </a:lnSpc>
                        <a:spcAft>
                          <a:spcPts val="800"/>
                        </a:spcAft>
                        <a:buNone/>
                      </a:pPr>
                      <a:r>
                        <a:rPr lang="en-US" sz="2000" b="1" kern="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1 </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800"/>
                        </a:spcAft>
                        <a:buNone/>
                      </a:pPr>
                      <a:r>
                        <a:rPr lang="en-US" sz="2000" b="1" kern="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Idea</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B3838"/>
                    </a:solidFill>
                  </a:tcPr>
                </a:tc>
                <a:tc>
                  <a:txBody>
                    <a:bodyPr/>
                    <a:lstStyle/>
                    <a:p>
                      <a:pPr marL="0" marR="0" algn="ctr">
                        <a:lnSpc>
                          <a:spcPct val="115000"/>
                        </a:lnSpc>
                        <a:spcAft>
                          <a:spcPts val="800"/>
                        </a:spcAft>
                        <a:buNone/>
                      </a:pPr>
                      <a:r>
                        <a:rPr lang="en-US" sz="2000" b="1" kern="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2 </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800"/>
                        </a:spcAft>
                        <a:buNone/>
                      </a:pPr>
                      <a:r>
                        <a:rPr lang="en-US" sz="2000" b="1" kern="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Ideas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B3838"/>
                    </a:solidFill>
                  </a:tcPr>
                </a:tc>
                <a:tc>
                  <a:txBody>
                    <a:bodyPr/>
                    <a:lstStyle/>
                    <a:p>
                      <a:pPr marL="0" marR="0" algn="ctr">
                        <a:lnSpc>
                          <a:spcPct val="115000"/>
                        </a:lnSpc>
                        <a:spcAft>
                          <a:spcPts val="800"/>
                        </a:spcAft>
                        <a:buNone/>
                      </a:pPr>
                      <a:r>
                        <a:rPr lang="en-US" sz="2000" b="1" kern="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3</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800"/>
                        </a:spcAft>
                        <a:buNone/>
                      </a:pPr>
                      <a:r>
                        <a:rPr lang="en-US" sz="2000" b="1" kern="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Ideas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B3838"/>
                    </a:solidFill>
                  </a:tcPr>
                </a:tc>
                <a:tc>
                  <a:txBody>
                    <a:bodyPr/>
                    <a:lstStyle/>
                    <a:p>
                      <a:pPr marL="0" marR="0" algn="ctr">
                        <a:lnSpc>
                          <a:spcPct val="115000"/>
                        </a:lnSpc>
                        <a:spcAft>
                          <a:spcPts val="800"/>
                        </a:spcAft>
                        <a:buNone/>
                      </a:pPr>
                      <a:r>
                        <a:rPr lang="en-US" sz="2000" b="1" kern="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N/A</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B3838"/>
                    </a:solidFill>
                  </a:tcPr>
                </a:tc>
                <a:tc>
                  <a:txBody>
                    <a:bodyPr/>
                    <a:lstStyle/>
                    <a:p>
                      <a:pPr marL="0" marR="0" algn="ctr">
                        <a:lnSpc>
                          <a:spcPct val="115000"/>
                        </a:lnSpc>
                        <a:spcAft>
                          <a:spcPts val="800"/>
                        </a:spcAft>
                        <a:buNone/>
                      </a:pPr>
                      <a:r>
                        <a:rPr lang="en-US" sz="2000" b="1" kern="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Respondents with Ideas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B3838"/>
                    </a:solidFill>
                  </a:tcPr>
                </a:tc>
                <a:tc>
                  <a:txBody>
                    <a:bodyPr/>
                    <a:lstStyle/>
                    <a:p>
                      <a:pPr marL="0" marR="0" algn="ctr">
                        <a:lnSpc>
                          <a:spcPct val="115000"/>
                        </a:lnSpc>
                        <a:spcAft>
                          <a:spcPts val="800"/>
                        </a:spcAft>
                        <a:buNone/>
                      </a:pPr>
                      <a:r>
                        <a:rPr lang="en-US" sz="2000" b="1" kern="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Total Respondents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B3838"/>
                    </a:solidFill>
                  </a:tcPr>
                </a:tc>
                <a:tc>
                  <a:txBody>
                    <a:bodyPr/>
                    <a:lstStyle/>
                    <a:p>
                      <a:pPr marL="0" marR="0" algn="ctr">
                        <a:lnSpc>
                          <a:spcPct val="115000"/>
                        </a:lnSpc>
                        <a:spcAft>
                          <a:spcPts val="800"/>
                        </a:spcAft>
                        <a:buNone/>
                      </a:pPr>
                      <a:r>
                        <a:rPr lang="en-US" sz="2000" b="1" kern="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Total Ideas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B3838"/>
                    </a:solidFill>
                  </a:tcPr>
                </a:tc>
                <a:extLst>
                  <a:ext uri="{0D108BD9-81ED-4DB2-BD59-A6C34878D82A}">
                    <a16:rowId xmlns:a16="http://schemas.microsoft.com/office/drawing/2014/main" val="1852595660"/>
                  </a:ext>
                </a:extLst>
              </a:tr>
              <a:tr h="364624">
                <a:tc>
                  <a:txBody>
                    <a:bodyPr/>
                    <a:lstStyle/>
                    <a:p>
                      <a:pPr marL="0" marR="0" algn="just">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14</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21</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45</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305</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26.2%</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80</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191</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04172543"/>
                  </a:ext>
                </a:extLst>
              </a:tr>
              <a:tr h="364624">
                <a:tc>
                  <a:txBody>
                    <a:bodyPr/>
                    <a:lstStyle/>
                    <a:p>
                      <a:pPr marL="0" marR="0" algn="just">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11</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46</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308</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25.0%</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77</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180</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76234164"/>
                  </a:ext>
                </a:extLst>
              </a:tr>
              <a:tr h="364624">
                <a:tc>
                  <a:txBody>
                    <a:bodyPr/>
                    <a:lstStyle/>
                    <a:p>
                      <a:pPr marL="0" marR="0" algn="just">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19</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47</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23.8%</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74</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187</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0938473"/>
                  </a:ext>
                </a:extLst>
              </a:tr>
              <a:tr h="364624">
                <a:tc>
                  <a:txBody>
                    <a:bodyPr/>
                    <a:lstStyle/>
                    <a:p>
                      <a:pPr marL="0" marR="0" algn="just">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15</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12</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43</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315</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22.2%</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70</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168</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44297769"/>
                  </a:ext>
                </a:extLst>
              </a:tr>
              <a:tr h="364624">
                <a:tc>
                  <a:txBody>
                    <a:bodyPr/>
                    <a:lstStyle/>
                    <a:p>
                      <a:pPr marL="0" marR="0" algn="just">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14</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17</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38</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316</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21.8%</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69</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162</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35638097"/>
                  </a:ext>
                </a:extLst>
              </a:tr>
              <a:tr h="364624">
                <a:tc>
                  <a:txBody>
                    <a:bodyPr/>
                    <a:lstStyle/>
                    <a:p>
                      <a:pPr marL="0" marR="0" algn="just">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11</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15</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37</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322</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19.6%</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63</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152</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89923019"/>
                  </a:ext>
                </a:extLst>
              </a:tr>
              <a:tr h="364624">
                <a:tc gridSpan="7">
                  <a:txBody>
                    <a:bodyPr/>
                    <a:lstStyle/>
                    <a:p>
                      <a:pPr marL="0" marR="0" algn="just">
                        <a:lnSpc>
                          <a:spcPct val="115000"/>
                        </a:lnSpc>
                        <a:spcAft>
                          <a:spcPts val="800"/>
                        </a:spcAft>
                        <a:buNone/>
                      </a:pPr>
                      <a:r>
                        <a:rPr lang="en-US" sz="2000"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Total </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lnSpc>
                          <a:spcPct val="115000"/>
                        </a:lnSpc>
                        <a:spcAft>
                          <a:spcPts val="800"/>
                        </a:spcAft>
                        <a:buNone/>
                      </a:pPr>
                      <a:r>
                        <a:rPr lang="en-US" sz="2000"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1040</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82352111"/>
                  </a:ext>
                </a:extLst>
              </a:tr>
            </a:tbl>
          </a:graphicData>
        </a:graphic>
      </p:graphicFrame>
      <p:sp>
        <p:nvSpPr>
          <p:cNvPr id="3" name="Slide Number Placeholder 3">
            <a:extLst>
              <a:ext uri="{FF2B5EF4-FFF2-40B4-BE49-F238E27FC236}">
                <a16:creationId xmlns:a16="http://schemas.microsoft.com/office/drawing/2014/main" id="{4E02F3A3-2824-CC79-6402-6AD658F0DEF0}"/>
              </a:ext>
            </a:extLst>
          </p:cNvPr>
          <p:cNvSpPr txBox="1">
            <a:spLocks/>
          </p:cNvSpPr>
          <p:nvPr/>
        </p:nvSpPr>
        <p:spPr>
          <a:xfrm>
            <a:off x="9334877"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48BBE7A-6D55-47BF-836F-DA5E02A8B925}" type="slidenum">
              <a:rPr lang="en-US" sz="1600" b="1" smtClean="0">
                <a:solidFill>
                  <a:schemeClr val="tx1"/>
                </a:solidFill>
                <a:latin typeface="Aptos" panose="020B0004020202020204" pitchFamily="34" charset="0"/>
              </a:rPr>
              <a:pPr/>
              <a:t>17</a:t>
            </a:fld>
            <a:endParaRPr lang="en-US" sz="1600" b="1" dirty="0">
              <a:solidFill>
                <a:schemeClr val="tx1"/>
              </a:solidFill>
              <a:latin typeface="Aptos" panose="020B0004020202020204" pitchFamily="34" charset="0"/>
            </a:endParaRPr>
          </a:p>
        </p:txBody>
      </p:sp>
    </p:spTree>
    <p:extLst>
      <p:ext uri="{BB962C8B-B14F-4D97-AF65-F5344CB8AC3E}">
        <p14:creationId xmlns:p14="http://schemas.microsoft.com/office/powerpoint/2010/main" val="39077147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able 10">
            <a:extLst>
              <a:ext uri="{FF2B5EF4-FFF2-40B4-BE49-F238E27FC236}">
                <a16:creationId xmlns:a16="http://schemas.microsoft.com/office/drawing/2014/main" id="{E825FF5D-82C4-24C1-3262-7E74DEB35C57}"/>
              </a:ext>
            </a:extLst>
          </p:cNvPr>
          <p:cNvGraphicFramePr>
            <a:graphicFrameLocks noGrp="1"/>
          </p:cNvGraphicFramePr>
          <p:nvPr/>
        </p:nvGraphicFramePr>
        <p:xfrm>
          <a:off x="667603" y="2197293"/>
          <a:ext cx="10626971" cy="3302880"/>
        </p:xfrm>
        <a:graphic>
          <a:graphicData uri="http://schemas.openxmlformats.org/drawingml/2006/table">
            <a:tbl>
              <a:tblPr firstRow="1" firstCol="1" bandRow="1"/>
              <a:tblGrid>
                <a:gridCol w="2859593">
                  <a:extLst>
                    <a:ext uri="{9D8B030D-6E8A-4147-A177-3AD203B41FA5}">
                      <a16:colId xmlns:a16="http://schemas.microsoft.com/office/drawing/2014/main" val="648021017"/>
                    </a:ext>
                  </a:extLst>
                </a:gridCol>
                <a:gridCol w="1294563">
                  <a:extLst>
                    <a:ext uri="{9D8B030D-6E8A-4147-A177-3AD203B41FA5}">
                      <a16:colId xmlns:a16="http://schemas.microsoft.com/office/drawing/2014/main" val="1813698948"/>
                    </a:ext>
                  </a:extLst>
                </a:gridCol>
                <a:gridCol w="1294563">
                  <a:extLst>
                    <a:ext uri="{9D8B030D-6E8A-4147-A177-3AD203B41FA5}">
                      <a16:colId xmlns:a16="http://schemas.microsoft.com/office/drawing/2014/main" val="26980306"/>
                    </a:ext>
                  </a:extLst>
                </a:gridCol>
                <a:gridCol w="1294563">
                  <a:extLst>
                    <a:ext uri="{9D8B030D-6E8A-4147-A177-3AD203B41FA5}">
                      <a16:colId xmlns:a16="http://schemas.microsoft.com/office/drawing/2014/main" val="3722872394"/>
                    </a:ext>
                  </a:extLst>
                </a:gridCol>
                <a:gridCol w="1294563">
                  <a:extLst>
                    <a:ext uri="{9D8B030D-6E8A-4147-A177-3AD203B41FA5}">
                      <a16:colId xmlns:a16="http://schemas.microsoft.com/office/drawing/2014/main" val="1060389334"/>
                    </a:ext>
                  </a:extLst>
                </a:gridCol>
                <a:gridCol w="1294563">
                  <a:extLst>
                    <a:ext uri="{9D8B030D-6E8A-4147-A177-3AD203B41FA5}">
                      <a16:colId xmlns:a16="http://schemas.microsoft.com/office/drawing/2014/main" val="3179056228"/>
                    </a:ext>
                  </a:extLst>
                </a:gridCol>
                <a:gridCol w="1294563">
                  <a:extLst>
                    <a:ext uri="{9D8B030D-6E8A-4147-A177-3AD203B41FA5}">
                      <a16:colId xmlns:a16="http://schemas.microsoft.com/office/drawing/2014/main" val="329194190"/>
                    </a:ext>
                  </a:extLst>
                </a:gridCol>
              </a:tblGrid>
              <a:tr h="412860">
                <a:tc>
                  <a:txBody>
                    <a:bodyPr/>
                    <a:lstStyle/>
                    <a:p>
                      <a:pPr marL="0" marR="0" algn="just">
                        <a:lnSpc>
                          <a:spcPct val="115000"/>
                        </a:lnSpc>
                        <a:spcAft>
                          <a:spcPts val="800"/>
                        </a:spcAft>
                        <a:buNone/>
                      </a:pPr>
                      <a:r>
                        <a:rPr lang="en-US" sz="1800" b="1" kern="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Stakeholder</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B3838"/>
                    </a:solidFill>
                  </a:tcPr>
                </a:tc>
                <a:tc>
                  <a:txBody>
                    <a:bodyPr/>
                    <a:lstStyle/>
                    <a:p>
                      <a:pPr marL="0" marR="0" algn="just">
                        <a:lnSpc>
                          <a:spcPct val="115000"/>
                        </a:lnSpc>
                        <a:spcAft>
                          <a:spcPts val="800"/>
                        </a:spcAft>
                        <a:buNone/>
                      </a:pPr>
                      <a:r>
                        <a:rPr lang="en-US" sz="1800" b="1" kern="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Period 1 (n)</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B3838"/>
                    </a:solidFill>
                  </a:tcPr>
                </a:tc>
                <a:tc>
                  <a:txBody>
                    <a:bodyPr/>
                    <a:lstStyle/>
                    <a:p>
                      <a:pPr marL="0" marR="0" algn="just">
                        <a:lnSpc>
                          <a:spcPct val="115000"/>
                        </a:lnSpc>
                        <a:spcAft>
                          <a:spcPts val="800"/>
                        </a:spcAft>
                        <a:buNone/>
                      </a:pPr>
                      <a:r>
                        <a:rPr lang="en-US" sz="1800" b="1" kern="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Period 1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B3838"/>
                    </a:solidFill>
                  </a:tcPr>
                </a:tc>
                <a:tc>
                  <a:txBody>
                    <a:bodyPr/>
                    <a:lstStyle/>
                    <a:p>
                      <a:pPr marL="0" marR="0" algn="just">
                        <a:lnSpc>
                          <a:spcPct val="115000"/>
                        </a:lnSpc>
                        <a:spcAft>
                          <a:spcPts val="800"/>
                        </a:spcAft>
                        <a:buNone/>
                      </a:pPr>
                      <a:r>
                        <a:rPr lang="en-US" sz="1800" b="1" kern="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Period 2 (n)</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B3838"/>
                    </a:solidFill>
                  </a:tcPr>
                </a:tc>
                <a:tc>
                  <a:txBody>
                    <a:bodyPr/>
                    <a:lstStyle/>
                    <a:p>
                      <a:pPr marL="0" marR="0" algn="just">
                        <a:lnSpc>
                          <a:spcPct val="115000"/>
                        </a:lnSpc>
                        <a:spcAft>
                          <a:spcPts val="800"/>
                        </a:spcAft>
                        <a:buNone/>
                      </a:pPr>
                      <a:r>
                        <a:rPr lang="en-US" sz="1800" b="1" kern="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Period 2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B3838"/>
                    </a:solidFill>
                  </a:tcPr>
                </a:tc>
                <a:tc>
                  <a:txBody>
                    <a:bodyPr/>
                    <a:lstStyle/>
                    <a:p>
                      <a:pPr marL="0" marR="0" algn="just">
                        <a:lnSpc>
                          <a:spcPct val="115000"/>
                        </a:lnSpc>
                        <a:spcAft>
                          <a:spcPts val="800"/>
                        </a:spcAft>
                        <a:buNone/>
                      </a:pPr>
                      <a:r>
                        <a:rPr lang="en-US" sz="1800" b="1" kern="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Total (n)</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B3838"/>
                    </a:solidFill>
                  </a:tcPr>
                </a:tc>
                <a:tc>
                  <a:txBody>
                    <a:bodyPr/>
                    <a:lstStyle/>
                    <a:p>
                      <a:pPr marL="0" marR="0" algn="just">
                        <a:lnSpc>
                          <a:spcPct val="115000"/>
                        </a:lnSpc>
                        <a:spcAft>
                          <a:spcPts val="800"/>
                        </a:spcAft>
                        <a:buNone/>
                      </a:pPr>
                      <a:r>
                        <a:rPr lang="en-US" sz="1800" b="1" kern="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Total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B3838"/>
                    </a:solidFill>
                  </a:tcPr>
                </a:tc>
                <a:extLst>
                  <a:ext uri="{0D108BD9-81ED-4DB2-BD59-A6C34878D82A}">
                    <a16:rowId xmlns:a16="http://schemas.microsoft.com/office/drawing/2014/main" val="1404134461"/>
                  </a:ext>
                </a:extLst>
              </a:tr>
              <a:tr h="412860">
                <a:tc>
                  <a:txBody>
                    <a:bodyPr/>
                    <a:lstStyle/>
                    <a:p>
                      <a:pPr marL="0" marR="0" algn="just">
                        <a:lnSpc>
                          <a:spcPct val="115000"/>
                        </a:lnSpc>
                        <a:spcAft>
                          <a:spcPts val="800"/>
                        </a:spcAft>
                        <a:buNone/>
                      </a:pPr>
                      <a:r>
                        <a:rPr lang="en-US"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IFTA Board Member</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Aft>
                          <a:spcPts val="800"/>
                        </a:spcAft>
                        <a:buNone/>
                      </a:pPr>
                      <a:r>
                        <a:rPr lang="en-US"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Aft>
                          <a:spcPts val="800"/>
                        </a:spcAft>
                        <a:buNone/>
                      </a:pPr>
                      <a:r>
                        <a:rPr lang="en-US"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1.7</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Aft>
                          <a:spcPts val="800"/>
                        </a:spcAft>
                        <a:buNone/>
                      </a:pPr>
                      <a:r>
                        <a:rPr lang="en-US"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Aft>
                          <a:spcPts val="800"/>
                        </a:spcAft>
                        <a:buNone/>
                      </a:pPr>
                      <a:r>
                        <a:rPr lang="en-US"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3.3</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Aft>
                          <a:spcPts val="800"/>
                        </a:spcAft>
                        <a:buNone/>
                      </a:pPr>
                      <a:r>
                        <a:rPr lang="en-US"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Aft>
                          <a:spcPts val="800"/>
                        </a:spcAft>
                        <a:buNone/>
                      </a:pPr>
                      <a:r>
                        <a:rPr lang="en-US"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2.2</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11422977"/>
                  </a:ext>
                </a:extLst>
              </a:tr>
              <a:tr h="412860">
                <a:tc>
                  <a:txBody>
                    <a:bodyPr/>
                    <a:lstStyle/>
                    <a:p>
                      <a:pPr marL="0" marR="0" algn="just">
                        <a:lnSpc>
                          <a:spcPct val="115000"/>
                        </a:lnSpc>
                        <a:spcAft>
                          <a:spcPts val="800"/>
                        </a:spcAft>
                        <a:buNone/>
                      </a:pPr>
                      <a:r>
                        <a:rPr lang="en-US"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IFTA Member Jurisdiction</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Aft>
                          <a:spcPts val="800"/>
                        </a:spcAft>
                        <a:buNone/>
                      </a:pPr>
                      <a:r>
                        <a:rPr lang="en-US"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44</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Aft>
                          <a:spcPts val="800"/>
                        </a:spcAft>
                        <a:buNone/>
                      </a:pPr>
                      <a:r>
                        <a:rPr lang="en-US"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73.3</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Aft>
                          <a:spcPts val="800"/>
                        </a:spcAft>
                        <a:buNone/>
                      </a:pPr>
                      <a:r>
                        <a:rPr lang="en-US"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21</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Aft>
                          <a:spcPts val="800"/>
                        </a:spcAft>
                        <a:buNone/>
                      </a:pPr>
                      <a:r>
                        <a:rPr lang="en-US"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70.0</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Aft>
                          <a:spcPts val="800"/>
                        </a:spcAft>
                        <a:buNone/>
                      </a:pPr>
                      <a:r>
                        <a:rPr lang="en-US"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65</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Aft>
                          <a:spcPts val="800"/>
                        </a:spcAft>
                        <a:buNone/>
                      </a:pPr>
                      <a:r>
                        <a:rPr lang="en-US"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72.2</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57110013"/>
                  </a:ext>
                </a:extLst>
              </a:tr>
              <a:tr h="412860">
                <a:tc>
                  <a:txBody>
                    <a:bodyPr/>
                    <a:lstStyle/>
                    <a:p>
                      <a:pPr marL="0" marR="0" algn="just">
                        <a:lnSpc>
                          <a:spcPct val="115000"/>
                        </a:lnSpc>
                        <a:spcAft>
                          <a:spcPts val="800"/>
                        </a:spcAft>
                        <a:buNone/>
                      </a:pPr>
                      <a:r>
                        <a:rPr lang="en-US"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IFTA Staff</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Aft>
                          <a:spcPts val="800"/>
                        </a:spcAft>
                        <a:buNone/>
                      </a:pPr>
                      <a:r>
                        <a:rPr lang="en-US"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Aft>
                          <a:spcPts val="800"/>
                        </a:spcAft>
                        <a:buNone/>
                      </a:pPr>
                      <a:r>
                        <a:rPr lang="en-US"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10.0</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Aft>
                          <a:spcPts val="800"/>
                        </a:spcAft>
                        <a:buNone/>
                      </a:pPr>
                      <a:r>
                        <a:rPr lang="en-US"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Aft>
                          <a:spcPts val="800"/>
                        </a:spcAft>
                        <a:buNone/>
                      </a:pPr>
                      <a:r>
                        <a:rPr lang="en-US"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10.0</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Aft>
                          <a:spcPts val="800"/>
                        </a:spcAft>
                        <a:buNone/>
                      </a:pPr>
                      <a:r>
                        <a:rPr lang="en-US"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Aft>
                          <a:spcPts val="800"/>
                        </a:spcAft>
                        <a:buNone/>
                      </a:pPr>
                      <a:r>
                        <a:rPr lang="en-US"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10.0</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6226690"/>
                  </a:ext>
                </a:extLst>
              </a:tr>
              <a:tr h="412860">
                <a:tc>
                  <a:txBody>
                    <a:bodyPr/>
                    <a:lstStyle/>
                    <a:p>
                      <a:pPr marL="0" marR="0" algn="just">
                        <a:lnSpc>
                          <a:spcPct val="115000"/>
                        </a:lnSpc>
                        <a:spcAft>
                          <a:spcPts val="800"/>
                        </a:spcAft>
                        <a:buNone/>
                      </a:pPr>
                      <a:r>
                        <a:rPr lang="en-US"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Industry Professional</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Aft>
                          <a:spcPts val="800"/>
                        </a:spcAft>
                        <a:buNone/>
                      </a:pPr>
                      <a:r>
                        <a:rPr lang="en-US"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Aft>
                          <a:spcPts val="800"/>
                        </a:spcAft>
                        <a:buNone/>
                      </a:pPr>
                      <a:r>
                        <a:rPr lang="en-US"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6.7</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Aft>
                          <a:spcPts val="800"/>
                        </a:spcAft>
                        <a:buNone/>
                      </a:pPr>
                      <a:r>
                        <a:rPr lang="en-US"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Aft>
                          <a:spcPts val="800"/>
                        </a:spcAft>
                        <a:buNone/>
                      </a:pPr>
                      <a:r>
                        <a:rPr lang="en-US"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13.3</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Aft>
                          <a:spcPts val="800"/>
                        </a:spcAft>
                        <a:buNone/>
                      </a:pPr>
                      <a:r>
                        <a:rPr lang="en-US"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Aft>
                          <a:spcPts val="800"/>
                        </a:spcAft>
                        <a:buNone/>
                      </a:pPr>
                      <a:r>
                        <a:rPr lang="en-US"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8.9</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05496795"/>
                  </a:ext>
                </a:extLst>
              </a:tr>
              <a:tr h="412860">
                <a:tc>
                  <a:txBody>
                    <a:bodyPr/>
                    <a:lstStyle/>
                    <a:p>
                      <a:pPr marL="0" marR="0" algn="just">
                        <a:lnSpc>
                          <a:spcPct val="115000"/>
                        </a:lnSpc>
                        <a:spcAft>
                          <a:spcPts val="800"/>
                        </a:spcAft>
                        <a:buNone/>
                      </a:pPr>
                      <a:r>
                        <a:rPr lang="en-US"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Other</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Aft>
                          <a:spcPts val="800"/>
                        </a:spcAft>
                        <a:buNone/>
                      </a:pPr>
                      <a:r>
                        <a:rPr lang="en-US"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Aft>
                          <a:spcPts val="800"/>
                        </a:spcAft>
                        <a:buNone/>
                      </a:pPr>
                      <a:r>
                        <a:rPr lang="en-US"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6.7</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Aft>
                          <a:spcPts val="800"/>
                        </a:spcAft>
                        <a:buNone/>
                      </a:pPr>
                      <a:r>
                        <a:rPr lang="en-US"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Aft>
                          <a:spcPts val="800"/>
                        </a:spcAft>
                        <a:buNone/>
                      </a:pPr>
                      <a:r>
                        <a:rPr lang="en-US"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3.3</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Aft>
                          <a:spcPts val="800"/>
                        </a:spcAft>
                        <a:buNone/>
                      </a:pPr>
                      <a:r>
                        <a:rPr lang="en-US"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Aft>
                          <a:spcPts val="800"/>
                        </a:spcAft>
                        <a:buNone/>
                      </a:pPr>
                      <a:r>
                        <a:rPr lang="en-US"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5.6</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5847355"/>
                  </a:ext>
                </a:extLst>
              </a:tr>
              <a:tr h="412860">
                <a:tc>
                  <a:txBody>
                    <a:bodyPr/>
                    <a:lstStyle/>
                    <a:p>
                      <a:pPr marL="0" marR="0" algn="just">
                        <a:lnSpc>
                          <a:spcPct val="115000"/>
                        </a:lnSpc>
                        <a:spcAft>
                          <a:spcPts val="800"/>
                        </a:spcAft>
                        <a:buNone/>
                      </a:pPr>
                      <a:r>
                        <a:rPr lang="en-US"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SPWG Member</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Aft>
                          <a:spcPts val="800"/>
                        </a:spcAft>
                        <a:buNone/>
                      </a:pPr>
                      <a:r>
                        <a:rPr lang="en-US"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Aft>
                          <a:spcPts val="800"/>
                        </a:spcAft>
                        <a:buNone/>
                      </a:pPr>
                      <a:r>
                        <a:rPr lang="en-US"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1.7</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Aft>
                          <a:spcPts val="800"/>
                        </a:spcAft>
                        <a:buNone/>
                      </a:pPr>
                      <a:r>
                        <a:rPr lang="en-US"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Aft>
                          <a:spcPts val="800"/>
                        </a:spcAft>
                        <a:buNone/>
                      </a:pPr>
                      <a:r>
                        <a:rPr lang="en-US"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Aft>
                          <a:spcPts val="800"/>
                        </a:spcAft>
                        <a:buNone/>
                      </a:pPr>
                      <a:r>
                        <a:rPr lang="en-US"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Aft>
                          <a:spcPts val="800"/>
                        </a:spcAft>
                        <a:buNone/>
                      </a:pPr>
                      <a:r>
                        <a:rPr lang="en-US"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1.1</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68435740"/>
                  </a:ext>
                </a:extLst>
              </a:tr>
              <a:tr h="412860">
                <a:tc>
                  <a:txBody>
                    <a:bodyPr/>
                    <a:lstStyle/>
                    <a:p>
                      <a:pPr marL="0" marR="0" algn="just">
                        <a:lnSpc>
                          <a:spcPct val="115000"/>
                        </a:lnSpc>
                        <a:spcAft>
                          <a:spcPts val="800"/>
                        </a:spcAft>
                        <a:buNone/>
                      </a:pPr>
                      <a:r>
                        <a:rPr lang="en-US" sz="1800"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Total</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Aft>
                          <a:spcPts val="800"/>
                        </a:spcAft>
                        <a:buNone/>
                      </a:pPr>
                      <a:r>
                        <a:rPr lang="en-US" sz="1800"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60</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Aft>
                          <a:spcPts val="800"/>
                        </a:spcAft>
                        <a:buNone/>
                      </a:pPr>
                      <a:r>
                        <a:rPr lang="en-US" sz="1800"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100</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Aft>
                          <a:spcPts val="800"/>
                        </a:spcAft>
                        <a:buNone/>
                      </a:pPr>
                      <a:r>
                        <a:rPr lang="en-US" sz="1800"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30</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Aft>
                          <a:spcPts val="800"/>
                        </a:spcAft>
                        <a:buNone/>
                      </a:pPr>
                      <a:r>
                        <a:rPr lang="en-US" sz="1800"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100</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Aft>
                          <a:spcPts val="800"/>
                        </a:spcAft>
                        <a:buNone/>
                      </a:pPr>
                      <a:r>
                        <a:rPr lang="en-US" sz="1800"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90</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Aft>
                          <a:spcPts val="800"/>
                        </a:spcAft>
                        <a:buNone/>
                      </a:pPr>
                      <a:r>
                        <a:rPr lang="en-US" sz="1800"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100</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36572665"/>
                  </a:ext>
                </a:extLst>
              </a:tr>
            </a:tbl>
          </a:graphicData>
        </a:graphic>
      </p:graphicFrame>
      <p:sp>
        <p:nvSpPr>
          <p:cNvPr id="15" name="Title 14">
            <a:extLst>
              <a:ext uri="{FF2B5EF4-FFF2-40B4-BE49-F238E27FC236}">
                <a16:creationId xmlns:a16="http://schemas.microsoft.com/office/drawing/2014/main" id="{62AAC483-6751-009E-84B5-C43B45B487C0}"/>
              </a:ext>
            </a:extLst>
          </p:cNvPr>
          <p:cNvSpPr>
            <a:spLocks noGrp="1"/>
          </p:cNvSpPr>
          <p:nvPr>
            <p:ph type="title"/>
          </p:nvPr>
        </p:nvSpPr>
        <p:spPr>
          <a:xfrm>
            <a:off x="607325" y="365125"/>
            <a:ext cx="10802203" cy="1463675"/>
          </a:xfrm>
        </p:spPr>
        <p:txBody>
          <a:bodyPr>
            <a:normAutofit/>
          </a:bodyPr>
          <a:lstStyle/>
          <a:p>
            <a:r>
              <a:rPr kumimoji="0" lang="en-US" altLang="en-US" sz="3200" b="0" i="0" u="none" strike="noStrike" cap="none" normalizeH="0" baseline="0" dirty="0">
                <a:ln>
                  <a:noFill/>
                </a:ln>
                <a:solidFill>
                  <a:schemeClr val="tx1"/>
                </a:solidFill>
                <a:effectLst/>
                <a:latin typeface="+mn-lt"/>
                <a:ea typeface="Calibri" panose="020F0502020204030204" pitchFamily="34" charset="0"/>
                <a:cs typeface="Calibri" panose="020F0502020204030204" pitchFamily="34" charset="0"/>
              </a:rPr>
              <a:t>Respondent Professional Backgrounds</a:t>
            </a:r>
            <a:endParaRPr lang="en-US" sz="3200" dirty="0">
              <a:latin typeface="+mn-lt"/>
            </a:endParaRPr>
          </a:p>
        </p:txBody>
      </p:sp>
      <p:sp>
        <p:nvSpPr>
          <p:cNvPr id="2" name="Slide Number Placeholder 3">
            <a:extLst>
              <a:ext uri="{FF2B5EF4-FFF2-40B4-BE49-F238E27FC236}">
                <a16:creationId xmlns:a16="http://schemas.microsoft.com/office/drawing/2014/main" id="{01E42174-EC7A-1669-6666-2A50B5AE744E}"/>
              </a:ext>
            </a:extLst>
          </p:cNvPr>
          <p:cNvSpPr txBox="1">
            <a:spLocks/>
          </p:cNvSpPr>
          <p:nvPr/>
        </p:nvSpPr>
        <p:spPr>
          <a:xfrm>
            <a:off x="9334877"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48BBE7A-6D55-47BF-836F-DA5E02A8B925}" type="slidenum">
              <a:rPr lang="en-US" sz="1600" b="1" smtClean="0">
                <a:solidFill>
                  <a:schemeClr val="tx1"/>
                </a:solidFill>
                <a:latin typeface="Aptos" panose="020B0004020202020204" pitchFamily="34" charset="0"/>
              </a:rPr>
              <a:pPr/>
              <a:t>18</a:t>
            </a:fld>
            <a:endParaRPr lang="en-US" sz="1600" b="1" dirty="0">
              <a:solidFill>
                <a:schemeClr val="tx1"/>
              </a:solidFill>
              <a:latin typeface="Aptos" panose="020B0004020202020204" pitchFamily="34" charset="0"/>
            </a:endParaRPr>
          </a:p>
        </p:txBody>
      </p:sp>
    </p:spTree>
    <p:extLst>
      <p:ext uri="{BB962C8B-B14F-4D97-AF65-F5344CB8AC3E}">
        <p14:creationId xmlns:p14="http://schemas.microsoft.com/office/powerpoint/2010/main" val="28325045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DE551-1C8A-CE90-D2A4-3D3E91C1AD4A}"/>
              </a:ext>
            </a:extLst>
          </p:cNvPr>
          <p:cNvSpPr>
            <a:spLocks noGrp="1"/>
          </p:cNvSpPr>
          <p:nvPr>
            <p:ph type="title"/>
          </p:nvPr>
        </p:nvSpPr>
        <p:spPr>
          <a:xfrm>
            <a:off x="838200" y="365125"/>
            <a:ext cx="10515600" cy="1182321"/>
          </a:xfrm>
        </p:spPr>
        <p:txBody>
          <a:bodyPr>
            <a:normAutofit fontScale="90000"/>
          </a:bodyPr>
          <a:lstStyle/>
          <a:p>
            <a:pPr marL="0" marR="0">
              <a:lnSpc>
                <a:spcPct val="107000"/>
              </a:lnSpc>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Word Cloud for Question 1 </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What are three </a:t>
            </a:r>
            <a:r>
              <a:rPr lang="en-US" sz="1800" u="sng" kern="100" dirty="0">
                <a:effectLst/>
                <a:latin typeface="Calibri" panose="020F0502020204030204" pitchFamily="34" charset="0"/>
                <a:ea typeface="Calibri" panose="020F0502020204030204" pitchFamily="34" charset="0"/>
                <a:cs typeface="Times New Roman" panose="02020603050405020304" pitchFamily="18" charset="0"/>
              </a:rPr>
              <a:t>accomplishments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of the organization over the last 3 – 5 years (important milestones, significant efforts, important areas of progress)?</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pic>
        <p:nvPicPr>
          <p:cNvPr id="3" name="Picture 2" descr="A word cloud of text&#10;&#10;AI-generated content may be incorrect.">
            <a:extLst>
              <a:ext uri="{FF2B5EF4-FFF2-40B4-BE49-F238E27FC236}">
                <a16:creationId xmlns:a16="http://schemas.microsoft.com/office/drawing/2014/main" id="{D88361B5-2698-8C97-C12C-E003DD2AEBD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8200" y="1271321"/>
            <a:ext cx="10393386" cy="5221554"/>
          </a:xfrm>
          <a:prstGeom prst="rect">
            <a:avLst/>
          </a:prstGeom>
        </p:spPr>
      </p:pic>
      <p:sp>
        <p:nvSpPr>
          <p:cNvPr id="4" name="Slide Number Placeholder 3">
            <a:extLst>
              <a:ext uri="{FF2B5EF4-FFF2-40B4-BE49-F238E27FC236}">
                <a16:creationId xmlns:a16="http://schemas.microsoft.com/office/drawing/2014/main" id="{572821D5-F2C0-CE89-47A0-DD0565D5A57A}"/>
              </a:ext>
            </a:extLst>
          </p:cNvPr>
          <p:cNvSpPr>
            <a:spLocks noGrp="1"/>
          </p:cNvSpPr>
          <p:nvPr>
            <p:ph type="sldNum" sz="quarter" idx="12"/>
          </p:nvPr>
        </p:nvSpPr>
        <p:spPr/>
        <p:txBody>
          <a:bodyPr/>
          <a:lstStyle/>
          <a:p>
            <a:fld id="{048BBE7A-6D55-47BF-836F-DA5E02A8B925}" type="slidenum">
              <a:rPr lang="en-US" smtClean="0">
                <a:solidFill>
                  <a:schemeClr val="tx1"/>
                </a:solidFill>
              </a:rPr>
              <a:t>19</a:t>
            </a:fld>
            <a:endParaRPr lang="en-US" dirty="0">
              <a:solidFill>
                <a:schemeClr val="tx1"/>
              </a:solidFill>
            </a:endParaRPr>
          </a:p>
        </p:txBody>
      </p:sp>
    </p:spTree>
    <p:extLst>
      <p:ext uri="{BB962C8B-B14F-4D97-AF65-F5344CB8AC3E}">
        <p14:creationId xmlns:p14="http://schemas.microsoft.com/office/powerpoint/2010/main" val="544394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CEE90-67C1-43C1-BC2F-C3B16AF0BACD}"/>
              </a:ext>
            </a:extLst>
          </p:cNvPr>
          <p:cNvSpPr>
            <a:spLocks noGrp="1"/>
          </p:cNvSpPr>
          <p:nvPr>
            <p:ph type="ctrTitle"/>
          </p:nvPr>
        </p:nvSpPr>
        <p:spPr/>
        <p:txBody>
          <a:bodyPr/>
          <a:lstStyle/>
          <a:p>
            <a:r>
              <a:rPr lang="en-US" dirty="0">
                <a:solidFill>
                  <a:schemeClr val="tx1"/>
                </a:solidFill>
              </a:rPr>
              <a:t>Strategic Plan Working Group</a:t>
            </a:r>
          </a:p>
        </p:txBody>
      </p:sp>
      <p:sp>
        <p:nvSpPr>
          <p:cNvPr id="3" name="Subtitle 2">
            <a:extLst>
              <a:ext uri="{FF2B5EF4-FFF2-40B4-BE49-F238E27FC236}">
                <a16:creationId xmlns:a16="http://schemas.microsoft.com/office/drawing/2014/main" id="{7CD38475-BF31-4396-935D-B7C037DDFBED}"/>
              </a:ext>
            </a:extLst>
          </p:cNvPr>
          <p:cNvSpPr>
            <a:spLocks noGrp="1"/>
          </p:cNvSpPr>
          <p:nvPr>
            <p:ph type="subTitle" idx="1"/>
          </p:nvPr>
        </p:nvSpPr>
        <p:spPr/>
        <p:txBody>
          <a:bodyPr/>
          <a:lstStyle/>
          <a:p>
            <a:endParaRPr lang="en-US" dirty="0"/>
          </a:p>
        </p:txBody>
      </p:sp>
      <p:sp>
        <p:nvSpPr>
          <p:cNvPr id="4" name="Slide Number Placeholder 3">
            <a:extLst>
              <a:ext uri="{FF2B5EF4-FFF2-40B4-BE49-F238E27FC236}">
                <a16:creationId xmlns:a16="http://schemas.microsoft.com/office/drawing/2014/main" id="{6CB941BE-7103-6D3F-F26F-E7F7EAD64434}"/>
              </a:ext>
            </a:extLst>
          </p:cNvPr>
          <p:cNvSpPr>
            <a:spLocks noGrp="1"/>
          </p:cNvSpPr>
          <p:nvPr>
            <p:ph type="sldNum" sz="quarter" idx="12"/>
          </p:nvPr>
        </p:nvSpPr>
        <p:spPr>
          <a:xfrm>
            <a:off x="8600551" y="6326205"/>
            <a:ext cx="2743200" cy="365125"/>
          </a:xfrm>
        </p:spPr>
        <p:txBody>
          <a:bodyPr/>
          <a:lstStyle/>
          <a:p>
            <a:endParaRPr lang="en-US" dirty="0"/>
          </a:p>
          <a:p>
            <a:fld id="{048BBE7A-6D55-47BF-836F-DA5E02A8B925}" type="slidenum">
              <a:rPr lang="en-US" smtClean="0"/>
              <a:t>2</a:t>
            </a:fld>
            <a:endParaRPr lang="en-US" dirty="0"/>
          </a:p>
        </p:txBody>
      </p:sp>
      <p:sp>
        <p:nvSpPr>
          <p:cNvPr id="5" name="Slide Number Placeholder 3">
            <a:extLst>
              <a:ext uri="{FF2B5EF4-FFF2-40B4-BE49-F238E27FC236}">
                <a16:creationId xmlns:a16="http://schemas.microsoft.com/office/drawing/2014/main" id="{CFAB9BAF-1B1C-29D9-8C2F-9821368B94C0}"/>
              </a:ext>
            </a:extLst>
          </p:cNvPr>
          <p:cNvSpPr txBox="1">
            <a:spLocks/>
          </p:cNvSpPr>
          <p:nvPr/>
        </p:nvSpPr>
        <p:spPr>
          <a:xfrm>
            <a:off x="9334877"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48BBE7A-6D55-47BF-836F-DA5E02A8B925}" type="slidenum">
              <a:rPr lang="en-US" sz="1600" b="1" smtClean="0">
                <a:solidFill>
                  <a:schemeClr val="tx1"/>
                </a:solidFill>
              </a:rPr>
              <a:pPr/>
              <a:t>2</a:t>
            </a:fld>
            <a:endParaRPr lang="en-US" sz="1600" b="1" dirty="0">
              <a:solidFill>
                <a:schemeClr val="tx1"/>
              </a:solidFill>
            </a:endParaRPr>
          </a:p>
        </p:txBody>
      </p:sp>
    </p:spTree>
    <p:extLst>
      <p:ext uri="{BB962C8B-B14F-4D97-AF65-F5344CB8AC3E}">
        <p14:creationId xmlns:p14="http://schemas.microsoft.com/office/powerpoint/2010/main" val="20004770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FE329-8FB4-2058-9B75-C1A16ABA2DFF}"/>
              </a:ext>
            </a:extLst>
          </p:cNvPr>
          <p:cNvSpPr>
            <a:spLocks noGrp="1"/>
          </p:cNvSpPr>
          <p:nvPr>
            <p:ph type="title"/>
          </p:nvPr>
        </p:nvSpPr>
        <p:spPr/>
        <p:txBody>
          <a:bodyPr>
            <a:normAutofit fontScale="90000"/>
          </a:bodyPr>
          <a:lstStyle/>
          <a:p>
            <a:pPr marL="0" marR="0">
              <a:lnSpc>
                <a:spcPct val="107000"/>
              </a:lnSpc>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Phrase Cloud for Question 1 </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r>
              <a:rPr lang="en-US" sz="1800" i="1" kern="100" dirty="0">
                <a:effectLst/>
                <a:latin typeface="Calibri" panose="020F0502020204030204" pitchFamily="34" charset="0"/>
                <a:ea typeface="Calibri" panose="020F0502020204030204" pitchFamily="34" charset="0"/>
                <a:cs typeface="Times New Roman" panose="02020603050405020304" pitchFamily="18" charset="0"/>
              </a:rPr>
              <a:t>What are three </a:t>
            </a:r>
            <a:r>
              <a:rPr lang="en-US" sz="1800" i="1" u="sng" kern="100" dirty="0">
                <a:effectLst/>
                <a:latin typeface="Calibri" panose="020F0502020204030204" pitchFamily="34" charset="0"/>
                <a:ea typeface="Calibri" panose="020F0502020204030204" pitchFamily="34" charset="0"/>
                <a:cs typeface="Times New Roman" panose="02020603050405020304" pitchFamily="18" charset="0"/>
              </a:rPr>
              <a:t>accomplishments</a:t>
            </a:r>
            <a:r>
              <a:rPr lang="en-US" sz="1800" i="1" kern="100" dirty="0">
                <a:effectLst/>
                <a:latin typeface="Calibri" panose="020F0502020204030204" pitchFamily="34" charset="0"/>
                <a:ea typeface="Calibri" panose="020F0502020204030204" pitchFamily="34" charset="0"/>
                <a:cs typeface="Times New Roman" panose="02020603050405020304" pitchFamily="18" charset="0"/>
              </a:rPr>
              <a:t> of the organization over the last 3 – 5 years (important milestones, significant efforts, important areas of progress)?</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pic>
        <p:nvPicPr>
          <p:cNvPr id="3" name="Picture 2" descr="A close-up of words&#10;&#10;AI-generated content may be incorrect.">
            <a:extLst>
              <a:ext uri="{FF2B5EF4-FFF2-40B4-BE49-F238E27FC236}">
                <a16:creationId xmlns:a16="http://schemas.microsoft.com/office/drawing/2014/main" id="{E3E4B979-A723-70FA-0E30-C5FFE3B9134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8200" y="1411999"/>
            <a:ext cx="10396728" cy="5223233"/>
          </a:xfrm>
          <a:prstGeom prst="rect">
            <a:avLst/>
          </a:prstGeom>
        </p:spPr>
      </p:pic>
      <p:sp>
        <p:nvSpPr>
          <p:cNvPr id="4" name="Slide Number Placeholder 3">
            <a:extLst>
              <a:ext uri="{FF2B5EF4-FFF2-40B4-BE49-F238E27FC236}">
                <a16:creationId xmlns:a16="http://schemas.microsoft.com/office/drawing/2014/main" id="{20CAF327-BF9E-8960-C957-5D880DE60C20}"/>
              </a:ext>
            </a:extLst>
          </p:cNvPr>
          <p:cNvSpPr>
            <a:spLocks noGrp="1"/>
          </p:cNvSpPr>
          <p:nvPr>
            <p:ph type="sldNum" sz="quarter" idx="12"/>
          </p:nvPr>
        </p:nvSpPr>
        <p:spPr/>
        <p:txBody>
          <a:bodyPr/>
          <a:lstStyle/>
          <a:p>
            <a:fld id="{048BBE7A-6D55-47BF-836F-DA5E02A8B925}" type="slidenum">
              <a:rPr lang="en-US" smtClean="0">
                <a:solidFill>
                  <a:schemeClr val="tx1"/>
                </a:solidFill>
              </a:rPr>
              <a:t>20</a:t>
            </a:fld>
            <a:endParaRPr lang="en-US" dirty="0">
              <a:solidFill>
                <a:schemeClr val="tx1"/>
              </a:solidFill>
            </a:endParaRPr>
          </a:p>
        </p:txBody>
      </p:sp>
    </p:spTree>
    <p:extLst>
      <p:ext uri="{BB962C8B-B14F-4D97-AF65-F5344CB8AC3E}">
        <p14:creationId xmlns:p14="http://schemas.microsoft.com/office/powerpoint/2010/main" val="24085394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7BB43-30FA-9E2C-3780-94348BEBB993}"/>
              </a:ext>
            </a:extLst>
          </p:cNvPr>
          <p:cNvSpPr>
            <a:spLocks noGrp="1"/>
          </p:cNvSpPr>
          <p:nvPr>
            <p:ph type="title"/>
          </p:nvPr>
        </p:nvSpPr>
        <p:spPr/>
        <p:txBody>
          <a:bodyPr>
            <a:normAutofit fontScale="90000"/>
          </a:bodyPr>
          <a:lstStyle/>
          <a:p>
            <a:pPr marL="0" marR="0">
              <a:lnSpc>
                <a:spcPct val="107000"/>
              </a:lnSpc>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Word Cloud for Question 2 </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r>
              <a:rPr lang="en-US" sz="1800" i="1" kern="100" dirty="0">
                <a:effectLst/>
                <a:latin typeface="Calibri" panose="020F0502020204030204" pitchFamily="34" charset="0"/>
                <a:ea typeface="Calibri" panose="020F0502020204030204" pitchFamily="34" charset="0"/>
                <a:cs typeface="Times New Roman" panose="02020603050405020304" pitchFamily="18" charset="0"/>
              </a:rPr>
              <a:t>What are 3 </a:t>
            </a:r>
            <a:r>
              <a:rPr lang="en-US" sz="1800" i="1" u="sng" kern="100" dirty="0">
                <a:effectLst/>
                <a:latin typeface="Calibri" panose="020F0502020204030204" pitchFamily="34" charset="0"/>
                <a:ea typeface="Calibri" panose="020F0502020204030204" pitchFamily="34" charset="0"/>
                <a:cs typeface="Times New Roman" panose="02020603050405020304" pitchFamily="18" charset="0"/>
              </a:rPr>
              <a:t>setbacks</a:t>
            </a:r>
            <a:r>
              <a:rPr lang="en-US" sz="1800" i="1" kern="100" dirty="0">
                <a:effectLst/>
                <a:latin typeface="Calibri" panose="020F0502020204030204" pitchFamily="34" charset="0"/>
                <a:ea typeface="Calibri" panose="020F0502020204030204" pitchFamily="34" charset="0"/>
                <a:cs typeface="Times New Roman" panose="02020603050405020304" pitchFamily="18" charset="0"/>
              </a:rPr>
              <a:t> (things that have impeded progress, intruded on plans)?</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pic>
        <p:nvPicPr>
          <p:cNvPr id="3" name="Picture 2" descr="A close-up of words&#10;&#10;AI-generated content may be incorrect.">
            <a:extLst>
              <a:ext uri="{FF2B5EF4-FFF2-40B4-BE49-F238E27FC236}">
                <a16:creationId xmlns:a16="http://schemas.microsoft.com/office/drawing/2014/main" id="{716655E8-BA66-93AB-91D9-873F586A6BA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8200" y="1371805"/>
            <a:ext cx="10396728" cy="5223233"/>
          </a:xfrm>
          <a:prstGeom prst="rect">
            <a:avLst/>
          </a:prstGeom>
        </p:spPr>
      </p:pic>
      <p:sp>
        <p:nvSpPr>
          <p:cNvPr id="4" name="Slide Number Placeholder 3">
            <a:extLst>
              <a:ext uri="{FF2B5EF4-FFF2-40B4-BE49-F238E27FC236}">
                <a16:creationId xmlns:a16="http://schemas.microsoft.com/office/drawing/2014/main" id="{D57C6F6D-7268-A04C-A61F-F20A2DCAE505}"/>
              </a:ext>
            </a:extLst>
          </p:cNvPr>
          <p:cNvSpPr>
            <a:spLocks noGrp="1"/>
          </p:cNvSpPr>
          <p:nvPr>
            <p:ph type="sldNum" sz="quarter" idx="12"/>
          </p:nvPr>
        </p:nvSpPr>
        <p:spPr/>
        <p:txBody>
          <a:bodyPr/>
          <a:lstStyle/>
          <a:p>
            <a:fld id="{048BBE7A-6D55-47BF-836F-DA5E02A8B925}" type="slidenum">
              <a:rPr lang="en-US" smtClean="0">
                <a:solidFill>
                  <a:schemeClr val="tx1"/>
                </a:solidFill>
              </a:rPr>
              <a:t>21</a:t>
            </a:fld>
            <a:endParaRPr lang="en-US" dirty="0">
              <a:solidFill>
                <a:schemeClr val="tx1"/>
              </a:solidFill>
            </a:endParaRPr>
          </a:p>
        </p:txBody>
      </p:sp>
    </p:spTree>
    <p:extLst>
      <p:ext uri="{BB962C8B-B14F-4D97-AF65-F5344CB8AC3E}">
        <p14:creationId xmlns:p14="http://schemas.microsoft.com/office/powerpoint/2010/main" val="39248751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80CCF2-C84F-1EEA-1520-AA353FCE23AB}"/>
              </a:ext>
            </a:extLst>
          </p:cNvPr>
          <p:cNvSpPr>
            <a:spLocks noGrp="1"/>
          </p:cNvSpPr>
          <p:nvPr>
            <p:ph type="title"/>
          </p:nvPr>
        </p:nvSpPr>
        <p:spPr>
          <a:xfrm>
            <a:off x="838200" y="365126"/>
            <a:ext cx="10515600" cy="1322998"/>
          </a:xfrm>
        </p:spPr>
        <p:txBody>
          <a:bodyPr>
            <a:normAutofit fontScale="90000"/>
          </a:bodyPr>
          <a:lstStyle/>
          <a:p>
            <a:pPr marL="0" marR="0">
              <a:lnSpc>
                <a:spcPct val="117000"/>
              </a:lnSpc>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Phrase Cloud for Question 2 </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r>
              <a:rPr lang="en-US" sz="1800" i="1" kern="100" dirty="0">
                <a:effectLst/>
                <a:latin typeface="Calibri" panose="020F0502020204030204" pitchFamily="34" charset="0"/>
                <a:ea typeface="Calibri" panose="020F0502020204030204" pitchFamily="34" charset="0"/>
                <a:cs typeface="Times New Roman" panose="02020603050405020304" pitchFamily="18" charset="0"/>
              </a:rPr>
              <a:t>What are 3 </a:t>
            </a:r>
            <a:r>
              <a:rPr lang="en-US" sz="1800" i="1" u="sng" kern="100" dirty="0">
                <a:effectLst/>
                <a:latin typeface="Calibri" panose="020F0502020204030204" pitchFamily="34" charset="0"/>
                <a:ea typeface="Calibri" panose="020F0502020204030204" pitchFamily="34" charset="0"/>
                <a:cs typeface="Times New Roman" panose="02020603050405020304" pitchFamily="18" charset="0"/>
              </a:rPr>
              <a:t>setbacks</a:t>
            </a:r>
            <a:r>
              <a:rPr lang="en-US" sz="1800" i="1" kern="100" dirty="0">
                <a:effectLst/>
                <a:latin typeface="Calibri" panose="020F0502020204030204" pitchFamily="34" charset="0"/>
                <a:ea typeface="Calibri" panose="020F0502020204030204" pitchFamily="34" charset="0"/>
                <a:cs typeface="Times New Roman" panose="02020603050405020304" pitchFamily="18" charset="0"/>
              </a:rPr>
              <a:t> (things that have impeded progress, intruded on plans)?</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pic>
        <p:nvPicPr>
          <p:cNvPr id="3" name="Picture 2" descr="A close up of text&#10;&#10;AI-generated content may be incorrect.">
            <a:extLst>
              <a:ext uri="{FF2B5EF4-FFF2-40B4-BE49-F238E27FC236}">
                <a16:creationId xmlns:a16="http://schemas.microsoft.com/office/drawing/2014/main" id="{EE7797EE-AF6F-125C-A51D-B0D6C923547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7072" y="1269641"/>
            <a:ext cx="10396728" cy="5223233"/>
          </a:xfrm>
          <a:prstGeom prst="rect">
            <a:avLst/>
          </a:prstGeom>
        </p:spPr>
      </p:pic>
      <p:sp>
        <p:nvSpPr>
          <p:cNvPr id="4" name="Slide Number Placeholder 3">
            <a:extLst>
              <a:ext uri="{FF2B5EF4-FFF2-40B4-BE49-F238E27FC236}">
                <a16:creationId xmlns:a16="http://schemas.microsoft.com/office/drawing/2014/main" id="{330CDECC-CFCD-64FB-F47F-037A553F2F1A}"/>
              </a:ext>
            </a:extLst>
          </p:cNvPr>
          <p:cNvSpPr>
            <a:spLocks noGrp="1"/>
          </p:cNvSpPr>
          <p:nvPr>
            <p:ph type="sldNum" sz="quarter" idx="12"/>
          </p:nvPr>
        </p:nvSpPr>
        <p:spPr/>
        <p:txBody>
          <a:bodyPr/>
          <a:lstStyle/>
          <a:p>
            <a:fld id="{048BBE7A-6D55-47BF-836F-DA5E02A8B925}" type="slidenum">
              <a:rPr lang="en-US" smtClean="0">
                <a:solidFill>
                  <a:schemeClr val="tx1"/>
                </a:solidFill>
              </a:rPr>
              <a:t>22</a:t>
            </a:fld>
            <a:endParaRPr lang="en-US" dirty="0">
              <a:solidFill>
                <a:schemeClr val="tx1"/>
              </a:solidFill>
            </a:endParaRPr>
          </a:p>
        </p:txBody>
      </p:sp>
    </p:spTree>
    <p:extLst>
      <p:ext uri="{BB962C8B-B14F-4D97-AF65-F5344CB8AC3E}">
        <p14:creationId xmlns:p14="http://schemas.microsoft.com/office/powerpoint/2010/main" val="4574518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5D4DC-0A69-3F0F-2487-742BCF94894C}"/>
              </a:ext>
            </a:extLst>
          </p:cNvPr>
          <p:cNvSpPr>
            <a:spLocks noGrp="1"/>
          </p:cNvSpPr>
          <p:nvPr>
            <p:ph type="title"/>
          </p:nvPr>
        </p:nvSpPr>
        <p:spPr>
          <a:xfrm>
            <a:off x="1" y="0"/>
            <a:ext cx="10664456" cy="1435395"/>
          </a:xfrm>
        </p:spPr>
        <p:txBody>
          <a:bodyPr>
            <a:normAutofit/>
          </a:bodyPr>
          <a:lstStyle/>
          <a:p>
            <a:r>
              <a:rPr lang="en-US" sz="3600" dirty="0">
                <a:solidFill>
                  <a:schemeClr val="tx1"/>
                </a:solidFill>
              </a:rPr>
              <a:t>Effectiveness of IFTA, IFTA Current Reality Survey</a:t>
            </a:r>
          </a:p>
        </p:txBody>
      </p:sp>
      <p:graphicFrame>
        <p:nvGraphicFramePr>
          <p:cNvPr id="11" name="Table 10">
            <a:extLst>
              <a:ext uri="{FF2B5EF4-FFF2-40B4-BE49-F238E27FC236}">
                <a16:creationId xmlns:a16="http://schemas.microsoft.com/office/drawing/2014/main" id="{3043EA58-A9C1-421E-5ADC-2E2A029E2C95}"/>
              </a:ext>
            </a:extLst>
          </p:cNvPr>
          <p:cNvGraphicFramePr>
            <a:graphicFrameLocks noGrp="1"/>
          </p:cNvGraphicFramePr>
          <p:nvPr>
            <p:extLst>
              <p:ext uri="{D42A27DB-BD31-4B8C-83A1-F6EECF244321}">
                <p14:modId xmlns:p14="http://schemas.microsoft.com/office/powerpoint/2010/main" val="608607448"/>
              </p:ext>
            </p:extLst>
          </p:nvPr>
        </p:nvGraphicFramePr>
        <p:xfrm>
          <a:off x="0" y="1573149"/>
          <a:ext cx="12192004" cy="3065592"/>
        </p:xfrm>
        <a:graphic>
          <a:graphicData uri="http://schemas.openxmlformats.org/drawingml/2006/table">
            <a:tbl>
              <a:tblPr firstRow="1" firstCol="1" bandRow="1"/>
              <a:tblGrid>
                <a:gridCol w="3597310">
                  <a:extLst>
                    <a:ext uri="{9D8B030D-6E8A-4147-A177-3AD203B41FA5}">
                      <a16:colId xmlns:a16="http://schemas.microsoft.com/office/drawing/2014/main" val="2660794306"/>
                    </a:ext>
                  </a:extLst>
                </a:gridCol>
                <a:gridCol w="1432449">
                  <a:extLst>
                    <a:ext uri="{9D8B030D-6E8A-4147-A177-3AD203B41FA5}">
                      <a16:colId xmlns:a16="http://schemas.microsoft.com/office/drawing/2014/main" val="2853455663"/>
                    </a:ext>
                  </a:extLst>
                </a:gridCol>
                <a:gridCol w="1432449">
                  <a:extLst>
                    <a:ext uri="{9D8B030D-6E8A-4147-A177-3AD203B41FA5}">
                      <a16:colId xmlns:a16="http://schemas.microsoft.com/office/drawing/2014/main" val="1023414098"/>
                    </a:ext>
                  </a:extLst>
                </a:gridCol>
                <a:gridCol w="1432449">
                  <a:extLst>
                    <a:ext uri="{9D8B030D-6E8A-4147-A177-3AD203B41FA5}">
                      <a16:colId xmlns:a16="http://schemas.microsoft.com/office/drawing/2014/main" val="746378469"/>
                    </a:ext>
                  </a:extLst>
                </a:gridCol>
                <a:gridCol w="1432449">
                  <a:extLst>
                    <a:ext uri="{9D8B030D-6E8A-4147-A177-3AD203B41FA5}">
                      <a16:colId xmlns:a16="http://schemas.microsoft.com/office/drawing/2014/main" val="924500531"/>
                    </a:ext>
                  </a:extLst>
                </a:gridCol>
                <a:gridCol w="1432449">
                  <a:extLst>
                    <a:ext uri="{9D8B030D-6E8A-4147-A177-3AD203B41FA5}">
                      <a16:colId xmlns:a16="http://schemas.microsoft.com/office/drawing/2014/main" val="1431150061"/>
                    </a:ext>
                  </a:extLst>
                </a:gridCol>
                <a:gridCol w="1432449">
                  <a:extLst>
                    <a:ext uri="{9D8B030D-6E8A-4147-A177-3AD203B41FA5}">
                      <a16:colId xmlns:a16="http://schemas.microsoft.com/office/drawing/2014/main" val="2077747114"/>
                    </a:ext>
                  </a:extLst>
                </a:gridCol>
              </a:tblGrid>
              <a:tr h="750472">
                <a:tc>
                  <a:txBody>
                    <a:bodyPr/>
                    <a:lstStyle/>
                    <a:p>
                      <a:pPr marL="0" marR="0" algn="just">
                        <a:lnSpc>
                          <a:spcPct val="115000"/>
                        </a:lnSpc>
                        <a:spcAft>
                          <a:spcPts val="800"/>
                        </a:spcAft>
                        <a:buNone/>
                      </a:pPr>
                      <a:r>
                        <a:rPr lang="en-US" sz="2000" b="1" kern="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Response</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B3838"/>
                    </a:solidFill>
                  </a:tcPr>
                </a:tc>
                <a:tc>
                  <a:txBody>
                    <a:bodyPr/>
                    <a:lstStyle/>
                    <a:p>
                      <a:pPr marL="0" marR="0" algn="ctr">
                        <a:lnSpc>
                          <a:spcPct val="115000"/>
                        </a:lnSpc>
                        <a:spcAft>
                          <a:spcPts val="800"/>
                        </a:spcAft>
                        <a:buNone/>
                      </a:pPr>
                      <a:r>
                        <a:rPr lang="en-US" sz="2000" b="1" kern="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Period 1 (n)</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B3838"/>
                    </a:solidFill>
                  </a:tcPr>
                </a:tc>
                <a:tc>
                  <a:txBody>
                    <a:bodyPr/>
                    <a:lstStyle/>
                    <a:p>
                      <a:pPr marL="0" marR="0" algn="ctr">
                        <a:lnSpc>
                          <a:spcPct val="115000"/>
                        </a:lnSpc>
                        <a:spcAft>
                          <a:spcPts val="800"/>
                        </a:spcAft>
                        <a:buNone/>
                      </a:pPr>
                      <a:r>
                        <a:rPr lang="en-US" sz="2000" b="1" kern="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Period 1 (%)</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B3838"/>
                    </a:solidFill>
                  </a:tcPr>
                </a:tc>
                <a:tc>
                  <a:txBody>
                    <a:bodyPr/>
                    <a:lstStyle/>
                    <a:p>
                      <a:pPr marL="0" marR="0" algn="ctr">
                        <a:lnSpc>
                          <a:spcPct val="115000"/>
                        </a:lnSpc>
                        <a:spcAft>
                          <a:spcPts val="800"/>
                        </a:spcAft>
                        <a:buNone/>
                      </a:pPr>
                      <a:r>
                        <a:rPr lang="en-US" sz="2000" b="1" kern="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Period 2  (n)</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B3838"/>
                    </a:solidFill>
                  </a:tcPr>
                </a:tc>
                <a:tc>
                  <a:txBody>
                    <a:bodyPr/>
                    <a:lstStyle/>
                    <a:p>
                      <a:pPr marL="0" marR="0" algn="ctr">
                        <a:lnSpc>
                          <a:spcPct val="115000"/>
                        </a:lnSpc>
                        <a:spcAft>
                          <a:spcPts val="800"/>
                        </a:spcAft>
                        <a:buNone/>
                      </a:pPr>
                      <a:r>
                        <a:rPr lang="en-US" sz="2000" b="1" kern="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Period 2 (%)</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B3838"/>
                    </a:solidFill>
                  </a:tcPr>
                </a:tc>
                <a:tc>
                  <a:txBody>
                    <a:bodyPr/>
                    <a:lstStyle/>
                    <a:p>
                      <a:pPr marL="0" marR="0" algn="ctr">
                        <a:lnSpc>
                          <a:spcPct val="115000"/>
                        </a:lnSpc>
                        <a:spcAft>
                          <a:spcPts val="800"/>
                        </a:spcAft>
                        <a:buNone/>
                      </a:pPr>
                      <a:r>
                        <a:rPr lang="en-US" sz="2000" b="1" kern="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Total (n)</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B3838"/>
                    </a:solidFill>
                  </a:tcPr>
                </a:tc>
                <a:tc>
                  <a:txBody>
                    <a:bodyPr/>
                    <a:lstStyle/>
                    <a:p>
                      <a:pPr marL="0" marR="0" algn="ctr">
                        <a:lnSpc>
                          <a:spcPct val="115000"/>
                        </a:lnSpc>
                        <a:spcAft>
                          <a:spcPts val="800"/>
                        </a:spcAft>
                        <a:buNone/>
                      </a:pPr>
                      <a:r>
                        <a:rPr lang="en-US" sz="2000" b="1" kern="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Total  (%)</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B3838"/>
                    </a:solidFill>
                  </a:tcPr>
                </a:tc>
                <a:extLst>
                  <a:ext uri="{0D108BD9-81ED-4DB2-BD59-A6C34878D82A}">
                    <a16:rowId xmlns:a16="http://schemas.microsoft.com/office/drawing/2014/main" val="618982177"/>
                  </a:ext>
                </a:extLst>
              </a:tr>
              <a:tr h="363891">
                <a:tc>
                  <a:txBody>
                    <a:bodyPr/>
                    <a:lstStyle/>
                    <a:p>
                      <a:pPr marL="0" marR="0" algn="just">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Very Ineffective</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6.5</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2.2</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61209056"/>
                  </a:ext>
                </a:extLst>
              </a:tr>
              <a:tr h="363891">
                <a:tc>
                  <a:txBody>
                    <a:bodyPr/>
                    <a:lstStyle/>
                    <a:p>
                      <a:pPr marL="0" marR="0" algn="just">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Ineffective</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3.4</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3.2</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3.3</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20947736"/>
                  </a:ext>
                </a:extLst>
              </a:tr>
              <a:tr h="495665">
                <a:tc>
                  <a:txBody>
                    <a:bodyPr/>
                    <a:lstStyle/>
                    <a:p>
                      <a:pPr marL="0" marR="0" algn="just">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Neither Effective nor Ineffective</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11.9</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25.8</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15</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16.7</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2157017"/>
                  </a:ext>
                </a:extLst>
              </a:tr>
              <a:tr h="363891">
                <a:tc>
                  <a:txBody>
                    <a:bodyPr/>
                    <a:lstStyle/>
                    <a:p>
                      <a:pPr marL="0" marR="0" algn="just">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Effective</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35</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59.3</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13</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41.9</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48</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53.3</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66093396"/>
                  </a:ext>
                </a:extLst>
              </a:tr>
              <a:tr h="363891">
                <a:tc>
                  <a:txBody>
                    <a:bodyPr/>
                    <a:lstStyle/>
                    <a:p>
                      <a:pPr marL="0" marR="0" algn="just">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Very Effective</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15</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25.4</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22.6</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22</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24.4</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80891272"/>
                  </a:ext>
                </a:extLst>
              </a:tr>
              <a:tr h="363891">
                <a:tc>
                  <a:txBody>
                    <a:bodyPr/>
                    <a:lstStyle/>
                    <a:p>
                      <a:pPr marL="0" marR="0" algn="just">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Totals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58</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100.0</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100.0</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90</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100.0</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74993372"/>
                  </a:ext>
                </a:extLst>
              </a:tr>
            </a:tbl>
          </a:graphicData>
        </a:graphic>
      </p:graphicFrame>
      <p:sp>
        <p:nvSpPr>
          <p:cNvPr id="3" name="Slide Number Placeholder 3">
            <a:extLst>
              <a:ext uri="{FF2B5EF4-FFF2-40B4-BE49-F238E27FC236}">
                <a16:creationId xmlns:a16="http://schemas.microsoft.com/office/drawing/2014/main" id="{C2CAC637-A314-AD86-E0A8-7688B7EBC8EC}"/>
              </a:ext>
            </a:extLst>
          </p:cNvPr>
          <p:cNvSpPr>
            <a:spLocks noGrp="1"/>
          </p:cNvSpPr>
          <p:nvPr>
            <p:ph type="sldNum" sz="quarter" idx="12"/>
          </p:nvPr>
        </p:nvSpPr>
        <p:spPr>
          <a:xfrm>
            <a:off x="9334877" y="6356350"/>
            <a:ext cx="2743200" cy="365125"/>
          </a:xfrm>
        </p:spPr>
        <p:txBody>
          <a:bodyPr/>
          <a:lstStyle/>
          <a:p>
            <a:fld id="{048BBE7A-6D55-47BF-836F-DA5E02A8B925}" type="slidenum">
              <a:rPr lang="en-US" sz="1600" b="1" smtClean="0">
                <a:solidFill>
                  <a:schemeClr val="tx1"/>
                </a:solidFill>
                <a:latin typeface="Aptos" panose="020B0004020202020204" pitchFamily="34" charset="0"/>
              </a:rPr>
              <a:t>23</a:t>
            </a:fld>
            <a:endParaRPr lang="en-US" sz="1600" b="1" dirty="0">
              <a:solidFill>
                <a:schemeClr val="tx1"/>
              </a:solidFill>
              <a:latin typeface="Aptos" panose="020B0004020202020204" pitchFamily="34" charset="0"/>
            </a:endParaRPr>
          </a:p>
        </p:txBody>
      </p:sp>
    </p:spTree>
    <p:extLst>
      <p:ext uri="{BB962C8B-B14F-4D97-AF65-F5344CB8AC3E}">
        <p14:creationId xmlns:p14="http://schemas.microsoft.com/office/powerpoint/2010/main" val="7111464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23DBEA-87BE-E7BB-D826-76911EAD6891}"/>
              </a:ext>
            </a:extLst>
          </p:cNvPr>
          <p:cNvSpPr>
            <a:spLocks noGrp="1"/>
          </p:cNvSpPr>
          <p:nvPr>
            <p:ph type="title"/>
          </p:nvPr>
        </p:nvSpPr>
        <p:spPr>
          <a:xfrm>
            <a:off x="677334" y="609600"/>
            <a:ext cx="8596668" cy="825795"/>
          </a:xfrm>
        </p:spPr>
        <p:txBody>
          <a:bodyPr/>
          <a:lstStyle/>
          <a:p>
            <a:r>
              <a:rPr lang="en-US" b="1" dirty="0">
                <a:solidFill>
                  <a:schemeClr val="tx1"/>
                </a:solidFill>
              </a:rPr>
              <a:t>Survey Categorization</a:t>
            </a:r>
          </a:p>
        </p:txBody>
      </p:sp>
      <p:sp>
        <p:nvSpPr>
          <p:cNvPr id="3" name="Content Placeholder 2">
            <a:extLst>
              <a:ext uri="{FF2B5EF4-FFF2-40B4-BE49-F238E27FC236}">
                <a16:creationId xmlns:a16="http://schemas.microsoft.com/office/drawing/2014/main" id="{6E67F61C-E1E9-B2EA-C670-89D048EB637D}"/>
              </a:ext>
            </a:extLst>
          </p:cNvPr>
          <p:cNvSpPr>
            <a:spLocks noGrp="1"/>
          </p:cNvSpPr>
          <p:nvPr>
            <p:ph idx="1"/>
          </p:nvPr>
        </p:nvSpPr>
        <p:spPr>
          <a:xfrm>
            <a:off x="677334" y="1605517"/>
            <a:ext cx="8596668" cy="4435846"/>
          </a:xfrm>
        </p:spPr>
        <p:txBody>
          <a:bodyPr>
            <a:normAutofit/>
          </a:bodyPr>
          <a:lstStyle/>
          <a:p>
            <a:r>
              <a:rPr lang="en-US" sz="2400" dirty="0"/>
              <a:t>KTC researchers analyzed and coded answers to the open-ended questions</a:t>
            </a:r>
          </a:p>
          <a:p>
            <a:pPr lvl="1"/>
            <a:r>
              <a:rPr lang="en-US" sz="2400" dirty="0"/>
              <a:t>Phase 1 responses only</a:t>
            </a:r>
          </a:p>
          <a:p>
            <a:pPr lvl="1"/>
            <a:r>
              <a:rPr lang="en-US" sz="2400" dirty="0"/>
              <a:t>Most questions had categories for the following:</a:t>
            </a:r>
          </a:p>
          <a:p>
            <a:pPr lvl="2"/>
            <a:r>
              <a:rPr lang="en-US" sz="2400" dirty="0"/>
              <a:t>IFTA Inc/IFTA jurisdiction programmatic issue</a:t>
            </a:r>
          </a:p>
          <a:p>
            <a:pPr lvl="2"/>
            <a:r>
              <a:rPr lang="en-US" sz="2400" dirty="0"/>
              <a:t>IFTA Inc/IFTA jurisdiction policy issue</a:t>
            </a:r>
          </a:p>
          <a:p>
            <a:pPr lvl="2"/>
            <a:r>
              <a:rPr lang="en-US" sz="2400" dirty="0"/>
              <a:t>IFTA Inc/IFTA jurisdiction IT issue</a:t>
            </a:r>
          </a:p>
          <a:p>
            <a:pPr lvl="1"/>
            <a:r>
              <a:rPr lang="en-US" sz="2400" dirty="0"/>
              <a:t>Other categories as responses dictate</a:t>
            </a:r>
          </a:p>
          <a:p>
            <a:pPr lvl="1"/>
            <a:r>
              <a:rPr lang="en-US" sz="2400" dirty="0"/>
              <a:t>e.g., Fuel Tax Issue/Policy</a:t>
            </a:r>
          </a:p>
        </p:txBody>
      </p:sp>
      <p:sp>
        <p:nvSpPr>
          <p:cNvPr id="4" name="Slide Number Placeholder 3">
            <a:extLst>
              <a:ext uri="{FF2B5EF4-FFF2-40B4-BE49-F238E27FC236}">
                <a16:creationId xmlns:a16="http://schemas.microsoft.com/office/drawing/2014/main" id="{4616158A-5E36-43B4-2B5E-9093908E5F98}"/>
              </a:ext>
            </a:extLst>
          </p:cNvPr>
          <p:cNvSpPr txBox="1">
            <a:spLocks/>
          </p:cNvSpPr>
          <p:nvPr/>
        </p:nvSpPr>
        <p:spPr>
          <a:xfrm>
            <a:off x="9334877"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48BBE7A-6D55-47BF-836F-DA5E02A8B925}" type="slidenum">
              <a:rPr lang="en-US" sz="1600" b="1" smtClean="0">
                <a:solidFill>
                  <a:schemeClr val="tx1"/>
                </a:solidFill>
                <a:latin typeface="Aptos" panose="020B0004020202020204" pitchFamily="34" charset="0"/>
              </a:rPr>
              <a:pPr/>
              <a:t>24</a:t>
            </a:fld>
            <a:endParaRPr lang="en-US" sz="1600" b="1" dirty="0">
              <a:solidFill>
                <a:schemeClr val="tx1"/>
              </a:solidFill>
              <a:latin typeface="Aptos" panose="020B0004020202020204" pitchFamily="34" charset="0"/>
            </a:endParaRPr>
          </a:p>
        </p:txBody>
      </p:sp>
    </p:spTree>
    <p:extLst>
      <p:ext uri="{BB962C8B-B14F-4D97-AF65-F5344CB8AC3E}">
        <p14:creationId xmlns:p14="http://schemas.microsoft.com/office/powerpoint/2010/main" val="39658863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6D2DB-625B-1698-5C74-6C5FD34FE470}"/>
              </a:ext>
            </a:extLst>
          </p:cNvPr>
          <p:cNvSpPr>
            <a:spLocks noGrp="1"/>
          </p:cNvSpPr>
          <p:nvPr>
            <p:ph type="title"/>
          </p:nvPr>
        </p:nvSpPr>
        <p:spPr/>
        <p:txBody>
          <a:bodyPr/>
          <a:lstStyle/>
          <a:p>
            <a:r>
              <a:rPr lang="en-US" dirty="0"/>
              <a:t>IFTA Strategic Planning Process</a:t>
            </a:r>
          </a:p>
        </p:txBody>
      </p:sp>
      <p:pic>
        <p:nvPicPr>
          <p:cNvPr id="4" name="Picture 3" descr="A pyramid of colored squares with white text&#10;&#10;Description automatically generated">
            <a:extLst>
              <a:ext uri="{FF2B5EF4-FFF2-40B4-BE49-F238E27FC236}">
                <a16:creationId xmlns:a16="http://schemas.microsoft.com/office/drawing/2014/main" id="{589EC252-BD29-D3B7-5E41-72AB9DA9025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39922" y="1690688"/>
            <a:ext cx="9389783" cy="5022184"/>
          </a:xfrm>
          <a:prstGeom prst="rect">
            <a:avLst/>
          </a:prstGeom>
          <a:noFill/>
          <a:ln>
            <a:noFill/>
          </a:ln>
        </p:spPr>
      </p:pic>
      <p:sp>
        <p:nvSpPr>
          <p:cNvPr id="5" name="Slide Number Placeholder 4">
            <a:extLst>
              <a:ext uri="{FF2B5EF4-FFF2-40B4-BE49-F238E27FC236}">
                <a16:creationId xmlns:a16="http://schemas.microsoft.com/office/drawing/2014/main" id="{0D6958A7-2FBD-DF72-A0B9-070827B4A4A7}"/>
              </a:ext>
            </a:extLst>
          </p:cNvPr>
          <p:cNvSpPr>
            <a:spLocks noGrp="1"/>
          </p:cNvSpPr>
          <p:nvPr>
            <p:ph type="sldNum" sz="quarter" idx="12"/>
          </p:nvPr>
        </p:nvSpPr>
        <p:spPr/>
        <p:txBody>
          <a:bodyPr/>
          <a:lstStyle/>
          <a:p>
            <a:fld id="{048BBE7A-6D55-47BF-836F-DA5E02A8B925}" type="slidenum">
              <a:rPr lang="en-US" smtClean="0"/>
              <a:t>25</a:t>
            </a:fld>
            <a:endParaRPr lang="en-US" dirty="0"/>
          </a:p>
        </p:txBody>
      </p:sp>
    </p:spTree>
    <p:extLst>
      <p:ext uri="{BB962C8B-B14F-4D97-AF65-F5344CB8AC3E}">
        <p14:creationId xmlns:p14="http://schemas.microsoft.com/office/powerpoint/2010/main" val="38514919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E9738-57CA-602A-DE23-72C36D3A9FA2}"/>
              </a:ext>
            </a:extLst>
          </p:cNvPr>
          <p:cNvSpPr>
            <a:spLocks noGrp="1"/>
          </p:cNvSpPr>
          <p:nvPr>
            <p:ph type="title"/>
          </p:nvPr>
        </p:nvSpPr>
        <p:spPr/>
        <p:txBody>
          <a:bodyPr>
            <a:normAutofit/>
          </a:bodyPr>
          <a:lstStyle/>
          <a:p>
            <a:pPr algn="ctr"/>
            <a:r>
              <a:rPr lang="en-US" sz="4600" dirty="0"/>
              <a:t>IFTA Mission Statement</a:t>
            </a:r>
          </a:p>
        </p:txBody>
      </p:sp>
      <p:graphicFrame>
        <p:nvGraphicFramePr>
          <p:cNvPr id="4" name="Content Placeholder 3">
            <a:extLst>
              <a:ext uri="{FF2B5EF4-FFF2-40B4-BE49-F238E27FC236}">
                <a16:creationId xmlns:a16="http://schemas.microsoft.com/office/drawing/2014/main" id="{35496832-B981-D378-66AF-C8F902EA1DF9}"/>
              </a:ext>
            </a:extLst>
          </p:cNvPr>
          <p:cNvGraphicFramePr>
            <a:graphicFrameLocks noGrp="1"/>
          </p:cNvGraphicFramePr>
          <p:nvPr>
            <p:ph idx="1"/>
          </p:nvPr>
        </p:nvGraphicFramePr>
        <p:xfrm>
          <a:off x="838200" y="1690688"/>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Slide Number Placeholder 9">
            <a:extLst>
              <a:ext uri="{FF2B5EF4-FFF2-40B4-BE49-F238E27FC236}">
                <a16:creationId xmlns:a16="http://schemas.microsoft.com/office/drawing/2014/main" id="{646C664E-8CBC-E97D-AF8E-125CC0BE890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817476-DBC7-4098-B325-EBE9D249F77A}" type="slidenum">
              <a:rPr kumimoji="0" lang="en-US" sz="1600" b="1" i="0" u="none" strike="noStrike" kern="1200" cap="none" spc="0" normalizeH="0" baseline="0" noProof="0" smtClean="0">
                <a:ln>
                  <a:noFill/>
                </a:ln>
                <a:solidFill>
                  <a:schemeClr val="tx1"/>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600" b="1" i="0" u="none" strike="noStrike" kern="1200" cap="none" spc="0" normalizeH="0" baseline="0" noProof="0" dirty="0">
              <a:ln>
                <a:noFill/>
              </a:ln>
              <a:solidFill>
                <a:schemeClr val="tx1"/>
              </a:solidFill>
              <a:effectLst/>
              <a:uLnTx/>
              <a:uFillTx/>
              <a:latin typeface="Aptos" panose="02110004020202020204"/>
              <a:ea typeface="+mn-ea"/>
              <a:cs typeface="+mn-cs"/>
            </a:endParaRPr>
          </a:p>
        </p:txBody>
      </p:sp>
    </p:spTree>
    <p:extLst>
      <p:ext uri="{BB962C8B-B14F-4D97-AF65-F5344CB8AC3E}">
        <p14:creationId xmlns:p14="http://schemas.microsoft.com/office/powerpoint/2010/main" val="598080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E1554-5A2D-8A93-7A71-2A443A6A69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D5F9CD-E6CF-C2BF-356A-B592560B46E8}"/>
              </a:ext>
            </a:extLst>
          </p:cNvPr>
          <p:cNvSpPr>
            <a:spLocks noGrp="1"/>
          </p:cNvSpPr>
          <p:nvPr>
            <p:ph type="title"/>
          </p:nvPr>
        </p:nvSpPr>
        <p:spPr/>
        <p:txBody>
          <a:bodyPr>
            <a:normAutofit/>
          </a:bodyPr>
          <a:lstStyle/>
          <a:p>
            <a:pPr algn="ctr"/>
            <a:r>
              <a:rPr lang="en-US" sz="4600" dirty="0"/>
              <a:t>IFTA Vision Statement</a:t>
            </a:r>
          </a:p>
        </p:txBody>
      </p:sp>
      <p:graphicFrame>
        <p:nvGraphicFramePr>
          <p:cNvPr id="4" name="Content Placeholder 3">
            <a:extLst>
              <a:ext uri="{FF2B5EF4-FFF2-40B4-BE49-F238E27FC236}">
                <a16:creationId xmlns:a16="http://schemas.microsoft.com/office/drawing/2014/main" id="{F799DC56-358F-E7E1-47EE-C3423E1B89CF}"/>
              </a:ext>
            </a:extLst>
          </p:cNvPr>
          <p:cNvGraphicFramePr>
            <a:graphicFrameLocks noGrp="1"/>
          </p:cNvGraphicFramePr>
          <p:nvPr>
            <p:ph idx="1"/>
            <p:extLst>
              <p:ext uri="{D42A27DB-BD31-4B8C-83A1-F6EECF244321}">
                <p14:modId xmlns:p14="http://schemas.microsoft.com/office/powerpoint/2010/main" val="4080785244"/>
              </p:ext>
            </p:extLst>
          </p:nvPr>
        </p:nvGraphicFramePr>
        <p:xfrm>
          <a:off x="838200" y="1494430"/>
          <a:ext cx="10515600" cy="47084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Slide Number Placeholder 7">
            <a:extLst>
              <a:ext uri="{FF2B5EF4-FFF2-40B4-BE49-F238E27FC236}">
                <a16:creationId xmlns:a16="http://schemas.microsoft.com/office/drawing/2014/main" id="{4F80477E-2F0C-73F9-D7DB-DB9E5C63DE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817476-DBC7-4098-B325-EBE9D249F77A}" type="slidenum">
              <a:rPr kumimoji="0" lang="en-US" sz="1600" b="1" i="0" u="none" strike="noStrike" kern="1200" cap="none" spc="0" normalizeH="0" baseline="0" noProof="0" smtClean="0">
                <a:ln>
                  <a:noFill/>
                </a:ln>
                <a:solidFill>
                  <a:schemeClr val="tx1"/>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600" b="1" i="0" u="none" strike="noStrike" kern="1200" cap="none" spc="0" normalizeH="0" baseline="0" noProof="0" dirty="0">
              <a:ln>
                <a:noFill/>
              </a:ln>
              <a:solidFill>
                <a:schemeClr val="tx1"/>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92435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99B2-E834-B90A-583A-1885168A4919}"/>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dirty="0"/>
              <a:t>Goals, Strategies and Tactics</a:t>
            </a:r>
          </a:p>
        </p:txBody>
      </p:sp>
      <p:pic>
        <p:nvPicPr>
          <p:cNvPr id="5" name="Picture 4" descr="Arrows piercing notes">
            <a:extLst>
              <a:ext uri="{FF2B5EF4-FFF2-40B4-BE49-F238E27FC236}">
                <a16:creationId xmlns:a16="http://schemas.microsoft.com/office/drawing/2014/main" id="{5F0A3E60-7647-B28B-6FCD-DFC0BBA87C77}"/>
              </a:ext>
            </a:extLst>
          </p:cNvPr>
          <p:cNvPicPr>
            <a:picLocks noChangeAspect="1"/>
          </p:cNvPicPr>
          <p:nvPr/>
        </p:nvPicPr>
        <p:blipFill>
          <a:blip r:embed="rId2">
            <a:extLst>
              <a:ext uri="{28A0092B-C50C-407E-A947-70E740481C1C}">
                <a14:useLocalDpi xmlns:a14="http://schemas.microsoft.com/office/drawing/2010/main" val="0"/>
              </a:ext>
            </a:extLst>
          </a:blip>
          <a:srcRect t="19489" b="15088"/>
          <a:stretch>
            <a:fillRect/>
          </a:stretch>
        </p:blipFill>
        <p:spPr>
          <a:xfrm>
            <a:off x="838200" y="1825625"/>
            <a:ext cx="10515600" cy="4351338"/>
          </a:xfrm>
          <a:prstGeom prst="rect">
            <a:avLst/>
          </a:prstGeom>
          <a:noFill/>
        </p:spPr>
      </p:pic>
      <p:sp>
        <p:nvSpPr>
          <p:cNvPr id="4" name="Slide Number Placeholder 3">
            <a:extLst>
              <a:ext uri="{FF2B5EF4-FFF2-40B4-BE49-F238E27FC236}">
                <a16:creationId xmlns:a16="http://schemas.microsoft.com/office/drawing/2014/main" id="{2E983A1A-8947-8835-3C35-09B9D936C7C8}"/>
              </a:ext>
            </a:extLst>
          </p:cNvPr>
          <p:cNvSpPr>
            <a:spLocks noGrp="1"/>
          </p:cNvSpPr>
          <p:nvPr>
            <p:ph type="sldNum" sz="quarter" idx="12"/>
          </p:nvPr>
        </p:nvSpPr>
        <p:spPr>
          <a:xfrm>
            <a:off x="9334877" y="6356350"/>
            <a:ext cx="2743200" cy="365125"/>
          </a:xfrm>
        </p:spPr>
        <p:txBody>
          <a:bodyPr anchor="ctr">
            <a:normAutofit/>
          </a:bodyPr>
          <a:lstStyle/>
          <a:p>
            <a:pPr>
              <a:spcAft>
                <a:spcPts val="600"/>
              </a:spcAft>
            </a:pPr>
            <a:fld id="{41817476-DBC7-4098-B325-EBE9D249F77A}" type="slidenum">
              <a:rPr lang="en-US" smtClean="0"/>
              <a:pPr>
                <a:spcAft>
                  <a:spcPts val="600"/>
                </a:spcAft>
              </a:pPr>
              <a:t>28</a:t>
            </a:fld>
            <a:endParaRPr lang="en-US" dirty="0"/>
          </a:p>
        </p:txBody>
      </p:sp>
    </p:spTree>
    <p:extLst>
      <p:ext uri="{BB962C8B-B14F-4D97-AF65-F5344CB8AC3E}">
        <p14:creationId xmlns:p14="http://schemas.microsoft.com/office/powerpoint/2010/main" val="25311115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F5AF3-B4D6-12D1-18AC-8A282600E493}"/>
              </a:ext>
            </a:extLst>
          </p:cNvPr>
          <p:cNvSpPr>
            <a:spLocks noGrp="1"/>
          </p:cNvSpPr>
          <p:nvPr>
            <p:ph type="title"/>
          </p:nvPr>
        </p:nvSpPr>
        <p:spPr/>
        <p:txBody>
          <a:bodyPr/>
          <a:lstStyle/>
          <a:p>
            <a:pPr algn="ctr"/>
            <a:r>
              <a:rPr lang="en-US" dirty="0"/>
              <a:t>IFTA Goals</a:t>
            </a:r>
          </a:p>
        </p:txBody>
      </p:sp>
      <p:graphicFrame>
        <p:nvGraphicFramePr>
          <p:cNvPr id="4" name="Content Placeholder 3">
            <a:extLst>
              <a:ext uri="{FF2B5EF4-FFF2-40B4-BE49-F238E27FC236}">
                <a16:creationId xmlns:a16="http://schemas.microsoft.com/office/drawing/2014/main" id="{98891073-4A18-54CB-1308-C0328B5EDF86}"/>
              </a:ext>
            </a:extLst>
          </p:cNvPr>
          <p:cNvGraphicFramePr>
            <a:graphicFrameLocks noGrp="1"/>
          </p:cNvGraphicFramePr>
          <p:nvPr>
            <p:ph idx="1"/>
          </p:nvPr>
        </p:nvGraphicFramePr>
        <p:xfrm>
          <a:off x="838200" y="155207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Slide Number Placeholder 9">
            <a:extLst>
              <a:ext uri="{FF2B5EF4-FFF2-40B4-BE49-F238E27FC236}">
                <a16:creationId xmlns:a16="http://schemas.microsoft.com/office/drawing/2014/main" id="{6F31D526-360F-EECE-773F-E7A7872D6D3C}"/>
              </a:ext>
            </a:extLst>
          </p:cNvPr>
          <p:cNvSpPr>
            <a:spLocks noGrp="1"/>
          </p:cNvSpPr>
          <p:nvPr>
            <p:ph type="sldNum" sz="quarter" idx="12"/>
          </p:nvPr>
        </p:nvSpPr>
        <p:spPr/>
        <p:txBody>
          <a:bodyPr/>
          <a:lstStyle/>
          <a:p>
            <a:fld id="{41817476-DBC7-4098-B325-EBE9D249F77A}" type="slidenum">
              <a:rPr lang="en-US" smtClean="0"/>
              <a:t>29</a:t>
            </a:fld>
            <a:endParaRPr lang="en-US" dirty="0"/>
          </a:p>
        </p:txBody>
      </p:sp>
      <p:graphicFrame>
        <p:nvGraphicFramePr>
          <p:cNvPr id="11" name="Content Placeholder 3">
            <a:extLst>
              <a:ext uri="{FF2B5EF4-FFF2-40B4-BE49-F238E27FC236}">
                <a16:creationId xmlns:a16="http://schemas.microsoft.com/office/drawing/2014/main" id="{C4F233B0-F7BE-B3B2-41BF-35A20CE4B287}"/>
              </a:ext>
            </a:extLst>
          </p:cNvPr>
          <p:cNvGraphicFramePr>
            <a:graphicFrameLocks/>
          </p:cNvGraphicFramePr>
          <p:nvPr>
            <p:extLst>
              <p:ext uri="{D42A27DB-BD31-4B8C-83A1-F6EECF244321}">
                <p14:modId xmlns:p14="http://schemas.microsoft.com/office/powerpoint/2010/main" val="762338792"/>
              </p:ext>
            </p:extLst>
          </p:nvPr>
        </p:nvGraphicFramePr>
        <p:xfrm>
          <a:off x="-5334" y="0"/>
          <a:ext cx="2743200" cy="118695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30616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C2B75-8216-DBB3-15DC-FD52700C5696}"/>
              </a:ext>
            </a:extLst>
          </p:cNvPr>
          <p:cNvSpPr>
            <a:spLocks noGrp="1"/>
          </p:cNvSpPr>
          <p:nvPr>
            <p:ph type="title"/>
          </p:nvPr>
        </p:nvSpPr>
        <p:spPr>
          <a:xfrm>
            <a:off x="804672" y="1412489"/>
            <a:ext cx="3043997" cy="2127124"/>
          </a:xfrm>
        </p:spPr>
        <p:txBody>
          <a:bodyPr anchor="t">
            <a:normAutofit fontScale="90000"/>
          </a:bodyPr>
          <a:lstStyle/>
          <a:p>
            <a:r>
              <a:rPr lang="en-US" sz="3600" dirty="0">
                <a:solidFill>
                  <a:schemeClr val="tx1"/>
                </a:solidFill>
              </a:rPr>
              <a:t>IFTA Strategic Plan Working Group Members</a:t>
            </a:r>
          </a:p>
        </p:txBody>
      </p:sp>
      <p:sp>
        <p:nvSpPr>
          <p:cNvPr id="9" name="Content Placeholder 8">
            <a:extLst>
              <a:ext uri="{FF2B5EF4-FFF2-40B4-BE49-F238E27FC236}">
                <a16:creationId xmlns:a16="http://schemas.microsoft.com/office/drawing/2014/main" id="{38EA309C-EC66-E412-DFE6-8DDF7D655513}"/>
              </a:ext>
            </a:extLst>
          </p:cNvPr>
          <p:cNvSpPr>
            <a:spLocks noGrp="1"/>
          </p:cNvSpPr>
          <p:nvPr>
            <p:ph sz="half" idx="1"/>
          </p:nvPr>
        </p:nvSpPr>
        <p:spPr>
          <a:xfrm>
            <a:off x="5198993" y="294967"/>
            <a:ext cx="2926080" cy="5481366"/>
          </a:xfrm>
        </p:spPr>
        <p:txBody>
          <a:bodyPr>
            <a:normAutofit fontScale="92500" lnSpcReduction="10000"/>
          </a:bodyPr>
          <a:lstStyle/>
          <a:p>
            <a:r>
              <a:rPr lang="en-US" sz="1800" b="1"/>
              <a:t> Volunteers</a:t>
            </a:r>
          </a:p>
          <a:p>
            <a:pPr lvl="1"/>
            <a:r>
              <a:rPr lang="en-US" sz="1800"/>
              <a:t>Daniel Yeh (IA)</a:t>
            </a:r>
          </a:p>
          <a:p>
            <a:pPr lvl="1"/>
            <a:r>
              <a:rPr lang="en-US" sz="1800"/>
              <a:t>Marcy Liberatore (NC)</a:t>
            </a:r>
          </a:p>
          <a:p>
            <a:pPr lvl="1"/>
            <a:r>
              <a:rPr lang="en-US" sz="1800"/>
              <a:t>Mark Leahy (NB)</a:t>
            </a:r>
          </a:p>
          <a:p>
            <a:pPr lvl="1"/>
            <a:r>
              <a:rPr lang="en-US" sz="1800"/>
              <a:t>Kelly Heaton (AR)</a:t>
            </a:r>
          </a:p>
          <a:p>
            <a:pPr lvl="1"/>
            <a:r>
              <a:rPr lang="en-US" sz="1800"/>
              <a:t>Paul Nilsen (WI) </a:t>
            </a:r>
          </a:p>
          <a:p>
            <a:pPr lvl="1"/>
            <a:r>
              <a:rPr lang="en-US" sz="1800"/>
              <a:t>Mason Simpson (TN)</a:t>
            </a:r>
          </a:p>
          <a:p>
            <a:pPr lvl="1"/>
            <a:r>
              <a:rPr lang="en-US" sz="1800"/>
              <a:t>Amanda Cirillo (RI)</a:t>
            </a:r>
          </a:p>
          <a:p>
            <a:pPr lvl="1"/>
            <a:r>
              <a:rPr lang="en-US" sz="1800"/>
              <a:t>Jackie Polk (Lee Trans)</a:t>
            </a:r>
          </a:p>
          <a:p>
            <a:r>
              <a:rPr lang="en-US" sz="1800" b="1"/>
              <a:t>AAC Volunteers </a:t>
            </a:r>
          </a:p>
          <a:p>
            <a:pPr lvl="1"/>
            <a:r>
              <a:rPr lang="en-US" sz="1800"/>
              <a:t>Jonathan Puryear (NC)</a:t>
            </a:r>
          </a:p>
          <a:p>
            <a:pPr lvl="1"/>
            <a:r>
              <a:rPr lang="en-US" sz="1800"/>
              <a:t>Michael Copeland (OK)</a:t>
            </a:r>
          </a:p>
          <a:p>
            <a:pPr lvl="1"/>
            <a:endParaRPr lang="en-US" sz="1800" dirty="0"/>
          </a:p>
        </p:txBody>
      </p:sp>
      <p:sp>
        <p:nvSpPr>
          <p:cNvPr id="11" name="Content Placeholder 10">
            <a:extLst>
              <a:ext uri="{FF2B5EF4-FFF2-40B4-BE49-F238E27FC236}">
                <a16:creationId xmlns:a16="http://schemas.microsoft.com/office/drawing/2014/main" id="{E6F0DCCD-F33E-7A70-3737-FCE01DA35A82}"/>
              </a:ext>
            </a:extLst>
          </p:cNvPr>
          <p:cNvSpPr>
            <a:spLocks noGrp="1"/>
          </p:cNvSpPr>
          <p:nvPr>
            <p:ph sz="half" idx="2"/>
          </p:nvPr>
        </p:nvSpPr>
        <p:spPr>
          <a:xfrm>
            <a:off x="8451604" y="294967"/>
            <a:ext cx="2926080" cy="5481365"/>
          </a:xfrm>
        </p:spPr>
        <p:txBody>
          <a:bodyPr>
            <a:normAutofit fontScale="92500" lnSpcReduction="10000"/>
          </a:bodyPr>
          <a:lstStyle/>
          <a:p>
            <a:r>
              <a:rPr lang="en-US" sz="1900" b="1"/>
              <a:t>Chairs</a:t>
            </a:r>
          </a:p>
          <a:p>
            <a:pPr lvl="1"/>
            <a:r>
              <a:rPr lang="en-US" sz="1900"/>
              <a:t>Margie Hughes – Comdata</a:t>
            </a:r>
          </a:p>
          <a:p>
            <a:pPr lvl="1"/>
            <a:r>
              <a:rPr lang="en-US" sz="1900"/>
              <a:t>Dawn Gunter – FL</a:t>
            </a:r>
          </a:p>
          <a:p>
            <a:r>
              <a:rPr lang="en-US" sz="1900" b="1"/>
              <a:t>Board Liaisons</a:t>
            </a:r>
          </a:p>
          <a:p>
            <a:pPr lvl="1"/>
            <a:r>
              <a:rPr lang="en-US" sz="1900"/>
              <a:t>Darrin Gerry (SD)</a:t>
            </a:r>
          </a:p>
          <a:p>
            <a:pPr lvl="1"/>
            <a:r>
              <a:rPr lang="en-US" sz="1900"/>
              <a:t>Christie Chewning (NC)</a:t>
            </a:r>
          </a:p>
          <a:p>
            <a:pPr lvl="1"/>
            <a:r>
              <a:rPr lang="en-US" sz="1900"/>
              <a:t>James Ackroyd (AB)</a:t>
            </a:r>
          </a:p>
          <a:p>
            <a:r>
              <a:rPr lang="en-US" sz="1900" b="1"/>
              <a:t>IFTA, Inc. Advisors</a:t>
            </a:r>
          </a:p>
          <a:p>
            <a:pPr lvl="1"/>
            <a:r>
              <a:rPr lang="en-US" sz="1900"/>
              <a:t>Carmen Martorana</a:t>
            </a:r>
          </a:p>
          <a:p>
            <a:pPr lvl="1"/>
            <a:r>
              <a:rPr lang="en-US" sz="1900"/>
              <a:t>Debora Meise </a:t>
            </a:r>
            <a:endParaRPr lang="en-US" sz="1900" dirty="0"/>
          </a:p>
        </p:txBody>
      </p:sp>
      <p:sp>
        <p:nvSpPr>
          <p:cNvPr id="4" name="Slide Number Placeholder 3">
            <a:extLst>
              <a:ext uri="{FF2B5EF4-FFF2-40B4-BE49-F238E27FC236}">
                <a16:creationId xmlns:a16="http://schemas.microsoft.com/office/drawing/2014/main" id="{EFCD3853-C473-5EA1-E102-5436D20CD455}"/>
              </a:ext>
            </a:extLst>
          </p:cNvPr>
          <p:cNvSpPr>
            <a:spLocks noGrp="1"/>
          </p:cNvSpPr>
          <p:nvPr>
            <p:ph type="sldNum" sz="quarter" idx="12"/>
          </p:nvPr>
        </p:nvSpPr>
        <p:spPr>
          <a:xfrm>
            <a:off x="9334877" y="6356350"/>
            <a:ext cx="2743200" cy="365125"/>
          </a:xfrm>
        </p:spPr>
        <p:txBody>
          <a:bodyPr/>
          <a:lstStyle/>
          <a:p>
            <a:fld id="{048BBE7A-6D55-47BF-836F-DA5E02A8B925}" type="slidenum">
              <a:rPr lang="en-US" sz="1600" b="1" smtClean="0">
                <a:solidFill>
                  <a:schemeClr val="bg1"/>
                </a:solidFill>
                <a:latin typeface="Aptos" panose="020B0004020202020204" pitchFamily="34" charset="0"/>
              </a:rPr>
              <a:t>3</a:t>
            </a:fld>
            <a:endParaRPr lang="en-US" sz="1600" b="1" dirty="0">
              <a:solidFill>
                <a:schemeClr val="bg1"/>
              </a:solidFill>
              <a:latin typeface="Aptos" panose="020B0004020202020204" pitchFamily="34" charset="0"/>
            </a:endParaRPr>
          </a:p>
        </p:txBody>
      </p:sp>
    </p:spTree>
    <p:extLst>
      <p:ext uri="{BB962C8B-B14F-4D97-AF65-F5344CB8AC3E}">
        <p14:creationId xmlns:p14="http://schemas.microsoft.com/office/powerpoint/2010/main" val="322973217"/>
      </p:ext>
    </p:extLst>
  </p:cSld>
  <p:clrMapOvr>
    <a:overrideClrMapping bg1="dk1" tx1="lt1" bg2="dk2" tx2="lt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B83562-17D1-ACDA-7C94-6EF1ECD2A9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DAA48C-39F9-119A-EA91-845DF97388D3}"/>
              </a:ext>
            </a:extLst>
          </p:cNvPr>
          <p:cNvSpPr>
            <a:spLocks noGrp="1"/>
          </p:cNvSpPr>
          <p:nvPr>
            <p:ph type="title"/>
          </p:nvPr>
        </p:nvSpPr>
        <p:spPr>
          <a:xfrm>
            <a:off x="0" y="1059"/>
            <a:ext cx="12192000" cy="1096645"/>
          </a:xfrm>
          <a:solidFill>
            <a:schemeClr val="accent1"/>
          </a:solidFill>
        </p:spPr>
        <p:txBody>
          <a:bodyPr>
            <a:normAutofit/>
          </a:bodyPr>
          <a:lstStyle/>
          <a:p>
            <a:pPr algn="ctr"/>
            <a:r>
              <a:rPr lang="en-US" dirty="0">
                <a:solidFill>
                  <a:schemeClr val="bg1"/>
                </a:solidFill>
              </a:rPr>
              <a:t>Foster Innovative Solutions</a:t>
            </a:r>
          </a:p>
        </p:txBody>
      </p:sp>
      <p:sp>
        <p:nvSpPr>
          <p:cNvPr id="4" name="Slide Number Placeholder 3">
            <a:extLst>
              <a:ext uri="{FF2B5EF4-FFF2-40B4-BE49-F238E27FC236}">
                <a16:creationId xmlns:a16="http://schemas.microsoft.com/office/drawing/2014/main" id="{788729F3-702B-F086-5118-D5A1249B147E}"/>
              </a:ext>
            </a:extLst>
          </p:cNvPr>
          <p:cNvSpPr>
            <a:spLocks noGrp="1"/>
          </p:cNvSpPr>
          <p:nvPr>
            <p:ph type="sldNum" sz="quarter" idx="12"/>
          </p:nvPr>
        </p:nvSpPr>
        <p:spPr>
          <a:xfrm>
            <a:off x="9248139" y="6356350"/>
            <a:ext cx="2743200" cy="365125"/>
          </a:xfrm>
        </p:spPr>
        <p:txBody>
          <a:bodyPr/>
          <a:lstStyle/>
          <a:p>
            <a:fld id="{048BBE7A-6D55-47BF-836F-DA5E02A8B925}" type="slidenum">
              <a:rPr lang="en-US" smtClean="0"/>
              <a:pPr/>
              <a:t>30</a:t>
            </a:fld>
            <a:endParaRPr lang="en-US" dirty="0"/>
          </a:p>
        </p:txBody>
      </p:sp>
      <p:sp>
        <p:nvSpPr>
          <p:cNvPr id="5" name="Rectangle: Rounded Corners 4">
            <a:extLst>
              <a:ext uri="{FF2B5EF4-FFF2-40B4-BE49-F238E27FC236}">
                <a16:creationId xmlns:a16="http://schemas.microsoft.com/office/drawing/2014/main" id="{9955A4BB-0D59-91B3-8509-ADE3102685CF}"/>
              </a:ext>
            </a:extLst>
          </p:cNvPr>
          <p:cNvSpPr/>
          <p:nvPr/>
        </p:nvSpPr>
        <p:spPr>
          <a:xfrm>
            <a:off x="990599" y="1481328"/>
            <a:ext cx="4800600" cy="4351836"/>
          </a:xfrm>
          <a:prstGeom prst="roundRect">
            <a:avLst/>
          </a:prstGeom>
          <a:solidFill>
            <a:srgbClr val="5FB042"/>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6" name="Rectangle: Rounded Corners 5">
            <a:extLst>
              <a:ext uri="{FF2B5EF4-FFF2-40B4-BE49-F238E27FC236}">
                <a16:creationId xmlns:a16="http://schemas.microsoft.com/office/drawing/2014/main" id="{1C54E545-13CB-D973-C6D5-B8C5B5FE70DD}"/>
              </a:ext>
            </a:extLst>
          </p:cNvPr>
          <p:cNvSpPr/>
          <p:nvPr/>
        </p:nvSpPr>
        <p:spPr>
          <a:xfrm>
            <a:off x="1090611" y="2304288"/>
            <a:ext cx="4600575" cy="3359533"/>
          </a:xfrm>
          <a:prstGeom prst="roundRect">
            <a:avLst/>
          </a:prstGeom>
          <a:solidFill>
            <a:srgbClr val="E4B6DF"/>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7" name="Text Box 9">
            <a:extLst>
              <a:ext uri="{FF2B5EF4-FFF2-40B4-BE49-F238E27FC236}">
                <a16:creationId xmlns:a16="http://schemas.microsoft.com/office/drawing/2014/main" id="{6506FC6B-EEBF-47B4-2255-811561242E7E}"/>
              </a:ext>
            </a:extLst>
          </p:cNvPr>
          <p:cNvSpPr txBox="1"/>
          <p:nvPr/>
        </p:nvSpPr>
        <p:spPr>
          <a:xfrm>
            <a:off x="1238249" y="1691988"/>
            <a:ext cx="4305300" cy="498445"/>
          </a:xfrm>
          <a:prstGeom prst="rect">
            <a:avLst/>
          </a:prstGeom>
          <a:solidFill>
            <a:srgbClr val="5FB042"/>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07000"/>
              </a:lnSpc>
              <a:spcAft>
                <a:spcPts val="800"/>
              </a:spcAft>
              <a:buNone/>
            </a:pPr>
            <a:r>
              <a:rPr lang="en-US" sz="1500" b="1" dirty="0">
                <a:effectLst/>
                <a:ea typeface="Calibri" panose="020F0502020204030204" pitchFamily="34" charset="0"/>
                <a:cs typeface="Times New Roman" panose="02020603050405020304" pitchFamily="18" charset="0"/>
              </a:rPr>
              <a:t>Scheduled Review of all Information Resources</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 Box 7">
            <a:extLst>
              <a:ext uri="{FF2B5EF4-FFF2-40B4-BE49-F238E27FC236}">
                <a16:creationId xmlns:a16="http://schemas.microsoft.com/office/drawing/2014/main" id="{C9AF67E5-7F85-5862-F6FA-C66E1B43DFA3}"/>
              </a:ext>
            </a:extLst>
          </p:cNvPr>
          <p:cNvSpPr txBox="1">
            <a:spLocks noChangeArrowheads="1"/>
          </p:cNvSpPr>
          <p:nvPr/>
        </p:nvSpPr>
        <p:spPr bwMode="auto">
          <a:xfrm>
            <a:off x="1274748" y="2544856"/>
            <a:ext cx="4257675" cy="2115757"/>
          </a:xfrm>
          <a:prstGeom prst="rect">
            <a:avLst/>
          </a:prstGeom>
          <a:solidFill>
            <a:srgbClr val="E4B6DF"/>
          </a:solidFill>
          <a:ln w="9525">
            <a:noFill/>
            <a:miter lim="800000"/>
            <a:headEnd/>
            <a:tailEnd/>
          </a:ln>
        </p:spPr>
        <p:txBody>
          <a:bodyPr rot="0" vert="horz" wrap="square" lIns="91440" tIns="45720" rIns="91440" bIns="45720" anchor="t" anchorCtr="0">
            <a:noAutofit/>
          </a:bodyPr>
          <a:lstStyle/>
          <a:p>
            <a:pPr marL="0" marR="0">
              <a:lnSpc>
                <a:spcPct val="107000"/>
              </a:lnSpc>
              <a:spcAft>
                <a:spcPts val="800"/>
              </a:spcAft>
              <a:buNone/>
            </a:pPr>
            <a:r>
              <a:rPr lang="en-US" sz="1400" dirty="0">
                <a:solidFill>
                  <a:srgbClr val="000000"/>
                </a:solidFill>
                <a:effectLst/>
                <a:latin typeface="+mj-lt"/>
                <a:ea typeface="Calibri" panose="020F0502020204030204" pitchFamily="34" charset="0"/>
                <a:cs typeface="Times New Roman" panose="02020603050405020304" pitchFamily="18" charset="0"/>
              </a:rPr>
              <a:t>1.) Examine potential to connect with other partner organizations or agencies (FMCSA, UCR) </a:t>
            </a:r>
          </a:p>
          <a:p>
            <a:pPr marL="0" marR="0">
              <a:lnSpc>
                <a:spcPct val="107000"/>
              </a:lnSpc>
              <a:spcAft>
                <a:spcPts val="800"/>
              </a:spcAft>
              <a:buNone/>
            </a:pPr>
            <a:r>
              <a:rPr lang="en-US" sz="1400" dirty="0">
                <a:solidFill>
                  <a:srgbClr val="000000"/>
                </a:solidFill>
                <a:effectLst/>
                <a:latin typeface="+mj-lt"/>
                <a:ea typeface="Calibri" panose="020F0502020204030204" pitchFamily="34" charset="0"/>
                <a:cs typeface="Times New Roman" panose="02020603050405020304" pitchFamily="18" charset="0"/>
              </a:rPr>
              <a:t>2.) Maintain current member list: Do email addresses match state? Kick back from defunct emails?</a:t>
            </a:r>
          </a:p>
          <a:p>
            <a:pPr marL="0" marR="0">
              <a:lnSpc>
                <a:spcPct val="107000"/>
              </a:lnSpc>
              <a:spcAft>
                <a:spcPts val="800"/>
              </a:spcAft>
              <a:buNone/>
            </a:pPr>
            <a:r>
              <a:rPr lang="en-US" sz="1400" dirty="0">
                <a:solidFill>
                  <a:srgbClr val="000000"/>
                </a:solidFill>
                <a:effectLst/>
                <a:latin typeface="+mj-lt"/>
                <a:ea typeface="Calibri" panose="020F0502020204030204" pitchFamily="34" charset="0"/>
                <a:cs typeface="Times New Roman" panose="02020603050405020304" pitchFamily="18" charset="0"/>
              </a:rPr>
              <a:t>3.) Analyze user reports to LMS training modules to prioritize key vs static information</a:t>
            </a:r>
          </a:p>
          <a:p>
            <a:pPr marL="0" marR="0">
              <a:lnSpc>
                <a:spcPct val="107000"/>
              </a:lnSpc>
              <a:spcAft>
                <a:spcPts val="800"/>
              </a:spcAft>
              <a:buNone/>
            </a:pPr>
            <a:r>
              <a:rPr lang="en-US" sz="1400" dirty="0">
                <a:solidFill>
                  <a:srgbClr val="000000"/>
                </a:solidFill>
                <a:effectLst/>
                <a:latin typeface="+mj-lt"/>
                <a:ea typeface="Calibri" panose="020F0502020204030204" pitchFamily="34" charset="0"/>
                <a:cs typeface="Times New Roman" panose="02020603050405020304" pitchFamily="18" charset="0"/>
              </a:rPr>
              <a:t>4.) Analyze other parts of IFTA website to prioritize key information</a:t>
            </a:r>
          </a:p>
          <a:p>
            <a:pPr marL="0" marR="0">
              <a:lnSpc>
                <a:spcPct val="107000"/>
              </a:lnSpc>
              <a:spcAft>
                <a:spcPts val="800"/>
              </a:spcAft>
              <a:buNone/>
            </a:pPr>
            <a:endParaRPr lang="en-US" sz="1600" dirty="0">
              <a:solidFill>
                <a:srgbClr val="000000"/>
              </a:solidFill>
              <a:effectLst/>
              <a:latin typeface="+mj-lt"/>
              <a:ea typeface="Calibri" panose="020F0502020204030204" pitchFamily="34" charset="0"/>
              <a:cs typeface="Times New Roman" panose="02020603050405020304" pitchFamily="18" charset="0"/>
            </a:endParaRPr>
          </a:p>
        </p:txBody>
      </p:sp>
      <p:sp>
        <p:nvSpPr>
          <p:cNvPr id="17" name="Rectangle: Rounded Corners 16">
            <a:extLst>
              <a:ext uri="{FF2B5EF4-FFF2-40B4-BE49-F238E27FC236}">
                <a16:creationId xmlns:a16="http://schemas.microsoft.com/office/drawing/2014/main" id="{B85AD09A-36B7-AB8C-D0AE-780F5DE67534}"/>
              </a:ext>
            </a:extLst>
          </p:cNvPr>
          <p:cNvSpPr/>
          <p:nvPr/>
        </p:nvSpPr>
        <p:spPr>
          <a:xfrm>
            <a:off x="6100549" y="1481329"/>
            <a:ext cx="4966229" cy="4351836"/>
          </a:xfrm>
          <a:prstGeom prst="roundRect">
            <a:avLst/>
          </a:prstGeom>
          <a:solidFill>
            <a:srgbClr val="5FB042"/>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8" name="Rectangle: Rounded Corners 17">
            <a:extLst>
              <a:ext uri="{FF2B5EF4-FFF2-40B4-BE49-F238E27FC236}">
                <a16:creationId xmlns:a16="http://schemas.microsoft.com/office/drawing/2014/main" id="{050E425F-12A9-5954-B7B3-8492D66676FF}"/>
              </a:ext>
            </a:extLst>
          </p:cNvPr>
          <p:cNvSpPr/>
          <p:nvPr/>
        </p:nvSpPr>
        <p:spPr>
          <a:xfrm>
            <a:off x="6209737" y="2304288"/>
            <a:ext cx="4757029" cy="3359534"/>
          </a:xfrm>
          <a:prstGeom prst="roundRect">
            <a:avLst/>
          </a:prstGeom>
          <a:solidFill>
            <a:srgbClr val="E4B6DF"/>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9" name="Text Box 9">
            <a:extLst>
              <a:ext uri="{FF2B5EF4-FFF2-40B4-BE49-F238E27FC236}">
                <a16:creationId xmlns:a16="http://schemas.microsoft.com/office/drawing/2014/main" id="{B5D33852-E9BF-11C0-93F2-9F61D1166D8C}"/>
              </a:ext>
            </a:extLst>
          </p:cNvPr>
          <p:cNvSpPr txBox="1"/>
          <p:nvPr/>
        </p:nvSpPr>
        <p:spPr>
          <a:xfrm>
            <a:off x="6707875" y="1667247"/>
            <a:ext cx="3951026" cy="344202"/>
          </a:xfrm>
          <a:prstGeom prst="rect">
            <a:avLst/>
          </a:prstGeom>
          <a:solidFill>
            <a:srgbClr val="5FB042"/>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07000"/>
              </a:lnSpc>
              <a:spcAft>
                <a:spcPts val="800"/>
              </a:spcAft>
              <a:buNone/>
            </a:pPr>
            <a:r>
              <a:rPr lang="en-US" sz="1500" b="1" dirty="0">
                <a:effectLst/>
                <a:ea typeface="Calibri" panose="020F0502020204030204" pitchFamily="34" charset="0"/>
                <a:cs typeface="Times New Roman" panose="02020603050405020304" pitchFamily="18" charset="0"/>
              </a:rPr>
              <a:t>Investigate and Propose Advancements to IT Systems</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Text Box 7">
            <a:extLst>
              <a:ext uri="{FF2B5EF4-FFF2-40B4-BE49-F238E27FC236}">
                <a16:creationId xmlns:a16="http://schemas.microsoft.com/office/drawing/2014/main" id="{FBBB0554-4ECC-D24E-3971-F92191CCD790}"/>
              </a:ext>
            </a:extLst>
          </p:cNvPr>
          <p:cNvSpPr txBox="1">
            <a:spLocks noChangeArrowheads="1"/>
          </p:cNvSpPr>
          <p:nvPr/>
        </p:nvSpPr>
        <p:spPr bwMode="auto">
          <a:xfrm>
            <a:off x="6523354" y="2477472"/>
            <a:ext cx="4190139" cy="2564099"/>
          </a:xfrm>
          <a:prstGeom prst="rect">
            <a:avLst/>
          </a:prstGeom>
          <a:solidFill>
            <a:srgbClr val="E4B6DF"/>
          </a:solidFill>
          <a:ln w="9525">
            <a:noFill/>
            <a:miter lim="800000"/>
            <a:headEnd/>
            <a:tailEnd/>
          </a:ln>
        </p:spPr>
        <p:txBody>
          <a:bodyPr rot="0" vert="horz" wrap="square" lIns="91440" tIns="45720" rIns="91440" bIns="45720" anchor="t" anchorCtr="0">
            <a:noAutofit/>
          </a:bodyPr>
          <a:lstStyle/>
          <a:p>
            <a:pPr marL="0" marR="0">
              <a:lnSpc>
                <a:spcPct val="107000"/>
              </a:lnSpc>
              <a:spcAft>
                <a:spcPts val="800"/>
              </a:spcAft>
              <a:buNone/>
            </a:pPr>
            <a:r>
              <a:rPr lang="en-US" sz="1400" dirty="0">
                <a:solidFill>
                  <a:srgbClr val="000000"/>
                </a:solidFill>
                <a:effectLst/>
                <a:latin typeface="+mj-lt"/>
                <a:ea typeface="Calibri" panose="020F0502020204030204" pitchFamily="34" charset="0"/>
                <a:cs typeface="Times New Roman" panose="02020603050405020304" pitchFamily="18" charset="0"/>
              </a:rPr>
              <a:t>1.) Review user security protocols for IFTA</a:t>
            </a:r>
          </a:p>
          <a:p>
            <a:pPr marL="0" marR="0">
              <a:lnSpc>
                <a:spcPct val="107000"/>
              </a:lnSpc>
              <a:spcAft>
                <a:spcPts val="800"/>
              </a:spcAft>
              <a:buNone/>
            </a:pPr>
            <a:r>
              <a:rPr lang="en-US" sz="1400" dirty="0">
                <a:solidFill>
                  <a:srgbClr val="000000"/>
                </a:solidFill>
                <a:effectLst/>
                <a:latin typeface="+mj-lt"/>
                <a:ea typeface="Calibri" panose="020F0502020204030204" pitchFamily="34" charset="0"/>
                <a:cs typeface="Times New Roman" panose="02020603050405020304" pitchFamily="18" charset="0"/>
              </a:rPr>
              <a:t>2.) Modernize IFTA Clearinghouse for possible system upgrades and enhancements</a:t>
            </a:r>
          </a:p>
          <a:p>
            <a:pPr marL="0" marR="0">
              <a:lnSpc>
                <a:spcPct val="107000"/>
              </a:lnSpc>
              <a:spcAft>
                <a:spcPts val="800"/>
              </a:spcAft>
              <a:buNone/>
            </a:pPr>
            <a:r>
              <a:rPr lang="en-US" sz="1400" dirty="0">
                <a:solidFill>
                  <a:srgbClr val="000000"/>
                </a:solidFill>
                <a:effectLst/>
                <a:latin typeface="+mj-lt"/>
                <a:ea typeface="Calibri" panose="020F0502020204030204" pitchFamily="34" charset="0"/>
                <a:cs typeface="Times New Roman" panose="02020603050405020304" pitchFamily="18" charset="0"/>
              </a:rPr>
              <a:t>3.) Monitor and evaluate partner organizations’ IT enhancements for modifications that could benefit membership</a:t>
            </a:r>
          </a:p>
          <a:p>
            <a:pPr marL="0" marR="0">
              <a:lnSpc>
                <a:spcPct val="107000"/>
              </a:lnSpc>
              <a:spcAft>
                <a:spcPts val="800"/>
              </a:spcAft>
              <a:buNone/>
            </a:pPr>
            <a:r>
              <a:rPr lang="en-US" sz="1400" dirty="0">
                <a:solidFill>
                  <a:srgbClr val="000000"/>
                </a:solidFill>
                <a:effectLst/>
                <a:latin typeface="+mj-lt"/>
                <a:ea typeface="Calibri" panose="020F0502020204030204" pitchFamily="34" charset="0"/>
                <a:cs typeface="Times New Roman" panose="02020603050405020304" pitchFamily="18" charset="0"/>
              </a:rPr>
              <a:t>4.) Evaluate the need for additional IT resources to adapt to changes in transportation funding methodologies</a:t>
            </a:r>
          </a:p>
        </p:txBody>
      </p:sp>
      <p:grpSp>
        <p:nvGrpSpPr>
          <p:cNvPr id="31" name="Group 30">
            <a:extLst>
              <a:ext uri="{FF2B5EF4-FFF2-40B4-BE49-F238E27FC236}">
                <a16:creationId xmlns:a16="http://schemas.microsoft.com/office/drawing/2014/main" id="{11BE499B-816B-6A91-14A2-AB9DE5AAE1BF}"/>
              </a:ext>
            </a:extLst>
          </p:cNvPr>
          <p:cNvGrpSpPr/>
          <p:nvPr/>
        </p:nvGrpSpPr>
        <p:grpSpPr>
          <a:xfrm rot="5400000">
            <a:off x="10084776" y="3558060"/>
            <a:ext cx="3407115" cy="406009"/>
            <a:chOff x="103542" y="231426"/>
            <a:chExt cx="2742986" cy="406009"/>
          </a:xfrm>
        </p:grpSpPr>
        <p:sp>
          <p:nvSpPr>
            <p:cNvPr id="32" name="Freeform: Shape 31">
              <a:extLst>
                <a:ext uri="{FF2B5EF4-FFF2-40B4-BE49-F238E27FC236}">
                  <a16:creationId xmlns:a16="http://schemas.microsoft.com/office/drawing/2014/main" id="{77D6ACFA-1EBA-82DD-6C0D-C44E118E4FFB}"/>
                </a:ext>
              </a:extLst>
            </p:cNvPr>
            <p:cNvSpPr/>
            <p:nvPr/>
          </p:nvSpPr>
          <p:spPr>
            <a:xfrm>
              <a:off x="103542" y="232609"/>
              <a:ext cx="1014021" cy="403642"/>
            </a:xfrm>
            <a:custGeom>
              <a:avLst/>
              <a:gdLst>
                <a:gd name="connsiteX0" fmla="*/ 0 w 1014021"/>
                <a:gd name="connsiteY0" fmla="*/ 0 h 403642"/>
                <a:gd name="connsiteX1" fmla="*/ 812200 w 1014021"/>
                <a:gd name="connsiteY1" fmla="*/ 0 h 403642"/>
                <a:gd name="connsiteX2" fmla="*/ 1014021 w 1014021"/>
                <a:gd name="connsiteY2" fmla="*/ 201821 h 403642"/>
                <a:gd name="connsiteX3" fmla="*/ 812200 w 1014021"/>
                <a:gd name="connsiteY3" fmla="*/ 403642 h 403642"/>
                <a:gd name="connsiteX4" fmla="*/ 0 w 1014021"/>
                <a:gd name="connsiteY4" fmla="*/ 403642 h 403642"/>
                <a:gd name="connsiteX5" fmla="*/ 201821 w 1014021"/>
                <a:gd name="connsiteY5" fmla="*/ 201821 h 403642"/>
                <a:gd name="connsiteX6" fmla="*/ 0 w 1014021"/>
                <a:gd name="connsiteY6" fmla="*/ 0 h 40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4021" h="403642">
                  <a:moveTo>
                    <a:pt x="0" y="0"/>
                  </a:moveTo>
                  <a:lnTo>
                    <a:pt x="812200" y="0"/>
                  </a:lnTo>
                  <a:lnTo>
                    <a:pt x="1014021" y="201821"/>
                  </a:lnTo>
                  <a:lnTo>
                    <a:pt x="812200" y="403642"/>
                  </a:lnTo>
                  <a:lnTo>
                    <a:pt x="0" y="403642"/>
                  </a:lnTo>
                  <a:lnTo>
                    <a:pt x="201821" y="20182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24681" tIns="11430" rIns="201821" bIns="11430" numCol="1" spcCol="1270" anchor="ctr" anchorCtr="0">
              <a:noAutofit/>
            </a:bodyPr>
            <a:lstStyle/>
            <a:p>
              <a:pPr marL="0" lvl="0" indent="0" algn="ctr" defTabSz="800100">
                <a:lnSpc>
                  <a:spcPct val="90000"/>
                </a:lnSpc>
                <a:spcBef>
                  <a:spcPct val="0"/>
                </a:spcBef>
                <a:spcAft>
                  <a:spcPct val="35000"/>
                </a:spcAft>
                <a:buNone/>
              </a:pPr>
              <a:r>
                <a:rPr lang="en-US" sz="1800" kern="1200" dirty="0"/>
                <a:t>Goal</a:t>
              </a:r>
            </a:p>
          </p:txBody>
        </p:sp>
        <p:sp>
          <p:nvSpPr>
            <p:cNvPr id="33" name="Freeform: Shape 32">
              <a:extLst>
                <a:ext uri="{FF2B5EF4-FFF2-40B4-BE49-F238E27FC236}">
                  <a16:creationId xmlns:a16="http://schemas.microsoft.com/office/drawing/2014/main" id="{D1E4A14C-D3C1-B49A-261C-5A4AD91501B4}"/>
                </a:ext>
              </a:extLst>
            </p:cNvPr>
            <p:cNvSpPr/>
            <p:nvPr/>
          </p:nvSpPr>
          <p:spPr>
            <a:xfrm>
              <a:off x="958583" y="231426"/>
              <a:ext cx="1015024" cy="406009"/>
            </a:xfrm>
            <a:custGeom>
              <a:avLst/>
              <a:gdLst>
                <a:gd name="connsiteX0" fmla="*/ 0 w 1015024"/>
                <a:gd name="connsiteY0" fmla="*/ 0 h 406009"/>
                <a:gd name="connsiteX1" fmla="*/ 812020 w 1015024"/>
                <a:gd name="connsiteY1" fmla="*/ 0 h 406009"/>
                <a:gd name="connsiteX2" fmla="*/ 1015024 w 1015024"/>
                <a:gd name="connsiteY2" fmla="*/ 203005 h 406009"/>
                <a:gd name="connsiteX3" fmla="*/ 812020 w 1015024"/>
                <a:gd name="connsiteY3" fmla="*/ 406009 h 406009"/>
                <a:gd name="connsiteX4" fmla="*/ 0 w 1015024"/>
                <a:gd name="connsiteY4" fmla="*/ 406009 h 406009"/>
                <a:gd name="connsiteX5" fmla="*/ 203005 w 1015024"/>
                <a:gd name="connsiteY5" fmla="*/ 203005 h 406009"/>
                <a:gd name="connsiteX6" fmla="*/ 0 w 1015024"/>
                <a:gd name="connsiteY6" fmla="*/ 0 h 406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5024" h="406009">
                  <a:moveTo>
                    <a:pt x="0" y="0"/>
                  </a:moveTo>
                  <a:lnTo>
                    <a:pt x="812020" y="0"/>
                  </a:lnTo>
                  <a:lnTo>
                    <a:pt x="1015024" y="203005"/>
                  </a:lnTo>
                  <a:lnTo>
                    <a:pt x="812020" y="406009"/>
                  </a:lnTo>
                  <a:lnTo>
                    <a:pt x="0" y="406009"/>
                  </a:lnTo>
                  <a:lnTo>
                    <a:pt x="203005" y="203005"/>
                  </a:lnTo>
                  <a:lnTo>
                    <a:pt x="0" y="0"/>
                  </a:lnTo>
                  <a:close/>
                </a:path>
              </a:pathLst>
            </a:custGeom>
            <a:solidFill>
              <a:schemeClr val="accent6">
                <a:alpha val="90000"/>
              </a:scheme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18245" tIns="7620" rIns="203004" bIns="762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bg1"/>
                  </a:solidFill>
                </a:rPr>
                <a:t>Strategy</a:t>
              </a:r>
            </a:p>
          </p:txBody>
        </p:sp>
        <p:sp>
          <p:nvSpPr>
            <p:cNvPr id="34" name="Freeform: Shape 33">
              <a:extLst>
                <a:ext uri="{FF2B5EF4-FFF2-40B4-BE49-F238E27FC236}">
                  <a16:creationId xmlns:a16="http://schemas.microsoft.com/office/drawing/2014/main" id="{0A8508DB-7F48-B46F-555B-D4A4FB6CFE16}"/>
                </a:ext>
              </a:extLst>
            </p:cNvPr>
            <p:cNvSpPr/>
            <p:nvPr/>
          </p:nvSpPr>
          <p:spPr>
            <a:xfrm>
              <a:off x="1831504" y="231426"/>
              <a:ext cx="1015024" cy="406009"/>
            </a:xfrm>
            <a:custGeom>
              <a:avLst/>
              <a:gdLst>
                <a:gd name="connsiteX0" fmla="*/ 0 w 1015024"/>
                <a:gd name="connsiteY0" fmla="*/ 0 h 406009"/>
                <a:gd name="connsiteX1" fmla="*/ 812020 w 1015024"/>
                <a:gd name="connsiteY1" fmla="*/ 0 h 406009"/>
                <a:gd name="connsiteX2" fmla="*/ 1015024 w 1015024"/>
                <a:gd name="connsiteY2" fmla="*/ 203005 h 406009"/>
                <a:gd name="connsiteX3" fmla="*/ 812020 w 1015024"/>
                <a:gd name="connsiteY3" fmla="*/ 406009 h 406009"/>
                <a:gd name="connsiteX4" fmla="*/ 0 w 1015024"/>
                <a:gd name="connsiteY4" fmla="*/ 406009 h 406009"/>
                <a:gd name="connsiteX5" fmla="*/ 203005 w 1015024"/>
                <a:gd name="connsiteY5" fmla="*/ 203005 h 406009"/>
                <a:gd name="connsiteX6" fmla="*/ 0 w 1015024"/>
                <a:gd name="connsiteY6" fmla="*/ 0 h 406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5024" h="406009">
                  <a:moveTo>
                    <a:pt x="0" y="0"/>
                  </a:moveTo>
                  <a:lnTo>
                    <a:pt x="812020" y="0"/>
                  </a:lnTo>
                  <a:lnTo>
                    <a:pt x="1015024" y="203005"/>
                  </a:lnTo>
                  <a:lnTo>
                    <a:pt x="812020" y="406009"/>
                  </a:lnTo>
                  <a:lnTo>
                    <a:pt x="0" y="406009"/>
                  </a:lnTo>
                  <a:lnTo>
                    <a:pt x="203005" y="203005"/>
                  </a:lnTo>
                  <a:lnTo>
                    <a:pt x="0" y="0"/>
                  </a:lnTo>
                  <a:close/>
                </a:path>
              </a:pathLst>
            </a:custGeom>
            <a:solidFill>
              <a:srgbClr val="E4B4DF">
                <a:alpha val="89804"/>
              </a:srgb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25865" tIns="11430" rIns="203004" bIns="1143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bg1"/>
                  </a:solidFill>
                </a:rPr>
                <a:t>Tactic</a:t>
              </a:r>
            </a:p>
          </p:txBody>
        </p:sp>
      </p:grpSp>
    </p:spTree>
    <p:extLst>
      <p:ext uri="{BB962C8B-B14F-4D97-AF65-F5344CB8AC3E}">
        <p14:creationId xmlns:p14="http://schemas.microsoft.com/office/powerpoint/2010/main" val="33352358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7B4CB-6B54-8A85-9171-58290FA3FA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5C72A9-BA93-5946-C722-5D709EA33558}"/>
              </a:ext>
            </a:extLst>
          </p:cNvPr>
          <p:cNvSpPr>
            <a:spLocks noGrp="1"/>
          </p:cNvSpPr>
          <p:nvPr>
            <p:ph type="title"/>
          </p:nvPr>
        </p:nvSpPr>
        <p:spPr>
          <a:xfrm>
            <a:off x="0" y="0"/>
            <a:ext cx="12192000" cy="1096645"/>
          </a:xfrm>
          <a:solidFill>
            <a:schemeClr val="accent1"/>
          </a:solidFill>
        </p:spPr>
        <p:txBody>
          <a:bodyPr>
            <a:normAutofit/>
          </a:bodyPr>
          <a:lstStyle/>
          <a:p>
            <a:pPr algn="ctr"/>
            <a:r>
              <a:rPr lang="en-US" dirty="0">
                <a:solidFill>
                  <a:schemeClr val="bg1"/>
                </a:solidFill>
              </a:rPr>
              <a:t>Foster Innovative Solutions</a:t>
            </a:r>
          </a:p>
        </p:txBody>
      </p:sp>
      <p:sp>
        <p:nvSpPr>
          <p:cNvPr id="4" name="Slide Number Placeholder 3">
            <a:extLst>
              <a:ext uri="{FF2B5EF4-FFF2-40B4-BE49-F238E27FC236}">
                <a16:creationId xmlns:a16="http://schemas.microsoft.com/office/drawing/2014/main" id="{3DA72BA9-31B8-7EEB-663B-B00A33BD895A}"/>
              </a:ext>
            </a:extLst>
          </p:cNvPr>
          <p:cNvSpPr>
            <a:spLocks noGrp="1"/>
          </p:cNvSpPr>
          <p:nvPr>
            <p:ph type="sldNum" sz="quarter" idx="12"/>
          </p:nvPr>
        </p:nvSpPr>
        <p:spPr>
          <a:xfrm>
            <a:off x="9248139" y="6356350"/>
            <a:ext cx="2743200" cy="365125"/>
          </a:xfrm>
        </p:spPr>
        <p:txBody>
          <a:bodyPr/>
          <a:lstStyle/>
          <a:p>
            <a:fld id="{048BBE7A-6D55-47BF-836F-DA5E02A8B925}" type="slidenum">
              <a:rPr lang="en-US" smtClean="0"/>
              <a:pPr/>
              <a:t>31</a:t>
            </a:fld>
            <a:endParaRPr lang="en-US" dirty="0"/>
          </a:p>
        </p:txBody>
      </p:sp>
      <p:sp>
        <p:nvSpPr>
          <p:cNvPr id="5" name="Rectangle: Rounded Corners 4">
            <a:extLst>
              <a:ext uri="{FF2B5EF4-FFF2-40B4-BE49-F238E27FC236}">
                <a16:creationId xmlns:a16="http://schemas.microsoft.com/office/drawing/2014/main" id="{8E92FA86-3F1B-14B1-3150-35AA97FE8C31}"/>
              </a:ext>
            </a:extLst>
          </p:cNvPr>
          <p:cNvSpPr/>
          <p:nvPr/>
        </p:nvSpPr>
        <p:spPr>
          <a:xfrm>
            <a:off x="990599" y="1481328"/>
            <a:ext cx="4800600" cy="4581144"/>
          </a:xfrm>
          <a:prstGeom prst="roundRect">
            <a:avLst/>
          </a:prstGeom>
          <a:solidFill>
            <a:srgbClr val="5FB042"/>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6" name="Rectangle: Rounded Corners 5">
            <a:extLst>
              <a:ext uri="{FF2B5EF4-FFF2-40B4-BE49-F238E27FC236}">
                <a16:creationId xmlns:a16="http://schemas.microsoft.com/office/drawing/2014/main" id="{7D88AD76-F31B-D743-98CB-D2D7B428E85E}"/>
              </a:ext>
            </a:extLst>
          </p:cNvPr>
          <p:cNvSpPr/>
          <p:nvPr/>
        </p:nvSpPr>
        <p:spPr>
          <a:xfrm>
            <a:off x="1076325" y="2250058"/>
            <a:ext cx="4600575" cy="3583814"/>
          </a:xfrm>
          <a:prstGeom prst="roundRect">
            <a:avLst/>
          </a:prstGeom>
          <a:solidFill>
            <a:srgbClr val="E4B6DF"/>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7" name="Text Box 9">
            <a:extLst>
              <a:ext uri="{FF2B5EF4-FFF2-40B4-BE49-F238E27FC236}">
                <a16:creationId xmlns:a16="http://schemas.microsoft.com/office/drawing/2014/main" id="{9A06F364-19F9-8B14-80FD-4FB84CEDEDFA}"/>
              </a:ext>
            </a:extLst>
          </p:cNvPr>
          <p:cNvSpPr txBox="1"/>
          <p:nvPr/>
        </p:nvSpPr>
        <p:spPr>
          <a:xfrm>
            <a:off x="1238249" y="1773936"/>
            <a:ext cx="4305300" cy="272303"/>
          </a:xfrm>
          <a:prstGeom prst="rect">
            <a:avLst/>
          </a:prstGeom>
          <a:solidFill>
            <a:srgbClr val="5FB042"/>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07000"/>
              </a:lnSpc>
              <a:spcAft>
                <a:spcPts val="800"/>
              </a:spcAft>
              <a:buNone/>
            </a:pPr>
            <a:r>
              <a:rPr lang="en-US" sz="1600" b="1" dirty="0">
                <a:effectLst/>
                <a:ea typeface="Calibri" panose="020F0502020204030204" pitchFamily="34" charset="0"/>
                <a:cs typeface="Times New Roman" panose="02020603050405020304" pitchFamily="18" charset="0"/>
              </a:rPr>
              <a:t>Investigate Data Quality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 Box 7">
            <a:extLst>
              <a:ext uri="{FF2B5EF4-FFF2-40B4-BE49-F238E27FC236}">
                <a16:creationId xmlns:a16="http://schemas.microsoft.com/office/drawing/2014/main" id="{EDFA6A2E-3AD2-5E36-F272-068EFF432EA2}"/>
              </a:ext>
            </a:extLst>
          </p:cNvPr>
          <p:cNvSpPr txBox="1">
            <a:spLocks noChangeArrowheads="1"/>
          </p:cNvSpPr>
          <p:nvPr/>
        </p:nvSpPr>
        <p:spPr bwMode="auto">
          <a:xfrm>
            <a:off x="1276348" y="2430922"/>
            <a:ext cx="4229101" cy="2115758"/>
          </a:xfrm>
          <a:prstGeom prst="rect">
            <a:avLst/>
          </a:prstGeom>
          <a:solidFill>
            <a:srgbClr val="E4B6DF"/>
          </a:solidFill>
          <a:ln w="9525">
            <a:noFill/>
            <a:miter lim="800000"/>
            <a:headEnd/>
            <a:tailEnd/>
          </a:ln>
        </p:spPr>
        <p:txBody>
          <a:bodyPr rot="0" vert="horz" wrap="square" lIns="91440" tIns="45720" rIns="91440" bIns="45720" anchor="t" anchorCtr="0">
            <a:noAutofit/>
          </a:bodyPr>
          <a:lstStyle/>
          <a:p>
            <a:pPr marL="0" marR="0">
              <a:lnSpc>
                <a:spcPct val="107000"/>
              </a:lnSpc>
              <a:spcAft>
                <a:spcPts val="800"/>
              </a:spcAft>
              <a:buNone/>
            </a:pPr>
            <a:r>
              <a:rPr lang="en-US" sz="1400" dirty="0">
                <a:solidFill>
                  <a:srgbClr val="000000"/>
                </a:solidFill>
                <a:effectLst/>
                <a:latin typeface="+mj-lt"/>
                <a:ea typeface="Calibri" panose="020F0502020204030204" pitchFamily="34" charset="0"/>
                <a:cs typeface="Times New Roman" panose="02020603050405020304" pitchFamily="18" charset="0"/>
              </a:rPr>
              <a:t>1.) Review data to identify who needs intervention before program </a:t>
            </a:r>
            <a:r>
              <a:rPr lang="en-US" sz="1400" dirty="0">
                <a:solidFill>
                  <a:srgbClr val="000000"/>
                </a:solidFill>
                <a:latin typeface="+mj-lt"/>
                <a:ea typeface="Calibri" panose="020F0502020204030204" pitchFamily="34" charset="0"/>
                <a:cs typeface="Times New Roman" panose="02020603050405020304" pitchFamily="18" charset="0"/>
              </a:rPr>
              <a:t>c</a:t>
            </a:r>
            <a:r>
              <a:rPr lang="en-US" sz="1400" dirty="0">
                <a:solidFill>
                  <a:srgbClr val="000000"/>
                </a:solidFill>
                <a:effectLst/>
                <a:latin typeface="+mj-lt"/>
                <a:ea typeface="Calibri" panose="020F0502020204030204" pitchFamily="34" charset="0"/>
                <a:cs typeface="Times New Roman" panose="02020603050405020304" pitchFamily="18" charset="0"/>
              </a:rPr>
              <a:t>ompliance </a:t>
            </a:r>
            <a:r>
              <a:rPr lang="en-US" sz="1400" dirty="0">
                <a:solidFill>
                  <a:srgbClr val="000000"/>
                </a:solidFill>
                <a:latin typeface="+mj-lt"/>
                <a:ea typeface="Calibri" panose="020F0502020204030204" pitchFamily="34" charset="0"/>
                <a:cs typeface="Times New Roman" panose="02020603050405020304" pitchFamily="18" charset="0"/>
              </a:rPr>
              <a:t>r</a:t>
            </a:r>
            <a:r>
              <a:rPr lang="en-US" sz="1400" dirty="0">
                <a:solidFill>
                  <a:srgbClr val="000000"/>
                </a:solidFill>
                <a:effectLst/>
                <a:latin typeface="+mj-lt"/>
                <a:ea typeface="Calibri" panose="020F0502020204030204" pitchFamily="34" charset="0"/>
                <a:cs typeface="Times New Roman" panose="02020603050405020304" pitchFamily="18" charset="0"/>
              </a:rPr>
              <a:t>eview</a:t>
            </a:r>
          </a:p>
          <a:p>
            <a:pPr marL="0" marR="0">
              <a:lnSpc>
                <a:spcPct val="107000"/>
              </a:lnSpc>
              <a:spcAft>
                <a:spcPts val="800"/>
              </a:spcAft>
              <a:buNone/>
            </a:pPr>
            <a:r>
              <a:rPr lang="en-US" sz="1400" dirty="0">
                <a:solidFill>
                  <a:srgbClr val="000000"/>
                </a:solidFill>
                <a:effectLst/>
                <a:latin typeface="+mj-lt"/>
                <a:ea typeface="Calibri" panose="020F0502020204030204" pitchFamily="34" charset="0"/>
                <a:cs typeface="Times New Roman" panose="02020603050405020304" pitchFamily="18" charset="0"/>
              </a:rPr>
              <a:t>2.) Conduct periodic systematic review of IFTA Clearinghouse data quality</a:t>
            </a:r>
          </a:p>
          <a:p>
            <a:pPr marL="0" marR="0">
              <a:lnSpc>
                <a:spcPct val="107000"/>
              </a:lnSpc>
              <a:spcAft>
                <a:spcPts val="800"/>
              </a:spcAft>
              <a:buNone/>
            </a:pPr>
            <a:r>
              <a:rPr lang="en-US" sz="1400" dirty="0">
                <a:solidFill>
                  <a:srgbClr val="000000"/>
                </a:solidFill>
                <a:effectLst/>
                <a:latin typeface="+mj-lt"/>
                <a:ea typeface="Calibri" panose="020F0502020204030204" pitchFamily="34" charset="0"/>
                <a:cs typeface="Times New Roman" panose="02020603050405020304" pitchFamily="18" charset="0"/>
              </a:rPr>
              <a:t>3.) Provide timely feedback to jurisdictions on data quality</a:t>
            </a:r>
          </a:p>
          <a:p>
            <a:pPr marL="0" marR="0">
              <a:lnSpc>
                <a:spcPct val="107000"/>
              </a:lnSpc>
              <a:spcAft>
                <a:spcPts val="800"/>
              </a:spcAft>
              <a:buNone/>
            </a:pPr>
            <a:r>
              <a:rPr lang="en-US" sz="1400" dirty="0">
                <a:solidFill>
                  <a:srgbClr val="000000"/>
                </a:solidFill>
                <a:effectLst/>
                <a:latin typeface="+mj-lt"/>
                <a:ea typeface="Calibri" panose="020F0502020204030204" pitchFamily="34" charset="0"/>
                <a:cs typeface="Times New Roman" panose="02020603050405020304" pitchFamily="18" charset="0"/>
              </a:rPr>
              <a:t>4.) Provide quarterly updates of data issues to the IFTA, Inc. Board</a:t>
            </a:r>
          </a:p>
          <a:p>
            <a:pPr marL="0" marR="0">
              <a:lnSpc>
                <a:spcPct val="107000"/>
              </a:lnSpc>
              <a:spcAft>
                <a:spcPts val="800"/>
              </a:spcAft>
              <a:buNone/>
            </a:pPr>
            <a:r>
              <a:rPr lang="en-US" sz="1400" dirty="0">
                <a:solidFill>
                  <a:srgbClr val="000000"/>
                </a:solidFill>
                <a:effectLst/>
                <a:latin typeface="+mj-lt"/>
                <a:ea typeface="Calibri" panose="020F0502020204030204" pitchFamily="34" charset="0"/>
                <a:cs typeface="Times New Roman" panose="02020603050405020304" pitchFamily="18" charset="0"/>
              </a:rPr>
              <a:t>5.) Enhance mechanisms for membership to analyze data</a:t>
            </a:r>
          </a:p>
          <a:p>
            <a:pPr marL="0" marR="0">
              <a:lnSpc>
                <a:spcPct val="107000"/>
              </a:lnSpc>
              <a:spcAft>
                <a:spcPts val="800"/>
              </a:spcAft>
              <a:buNone/>
            </a:pPr>
            <a:endParaRPr lang="en-US" sz="1600" dirty="0">
              <a:solidFill>
                <a:srgbClr val="000000"/>
              </a:solidFill>
              <a:effectLst/>
              <a:latin typeface="+mj-lt"/>
              <a:ea typeface="Calibri" panose="020F0502020204030204" pitchFamily="34" charset="0"/>
              <a:cs typeface="Times New Roman" panose="02020603050405020304" pitchFamily="18" charset="0"/>
            </a:endParaRPr>
          </a:p>
          <a:p>
            <a:pPr marL="0" marR="0">
              <a:lnSpc>
                <a:spcPct val="107000"/>
              </a:lnSpc>
              <a:spcAft>
                <a:spcPts val="800"/>
              </a:spcAft>
              <a:buNone/>
            </a:pPr>
            <a:endParaRPr lang="en-US" sz="1600" dirty="0">
              <a:solidFill>
                <a:srgbClr val="000000"/>
              </a:solidFill>
              <a:effectLst/>
              <a:latin typeface="+mj-lt"/>
              <a:ea typeface="Calibri" panose="020F0502020204030204" pitchFamily="34" charset="0"/>
              <a:cs typeface="Times New Roman" panose="02020603050405020304" pitchFamily="18" charset="0"/>
            </a:endParaRPr>
          </a:p>
        </p:txBody>
      </p:sp>
      <p:sp>
        <p:nvSpPr>
          <p:cNvPr id="17" name="Rectangle: Rounded Corners 16">
            <a:extLst>
              <a:ext uri="{FF2B5EF4-FFF2-40B4-BE49-F238E27FC236}">
                <a16:creationId xmlns:a16="http://schemas.microsoft.com/office/drawing/2014/main" id="{9ED69A3D-C384-8914-DC77-35E40365C1A3}"/>
              </a:ext>
            </a:extLst>
          </p:cNvPr>
          <p:cNvSpPr/>
          <p:nvPr/>
        </p:nvSpPr>
        <p:spPr>
          <a:xfrm>
            <a:off x="6266179" y="1481328"/>
            <a:ext cx="4800600" cy="4581144"/>
          </a:xfrm>
          <a:prstGeom prst="roundRect">
            <a:avLst/>
          </a:prstGeom>
          <a:solidFill>
            <a:srgbClr val="5FB042"/>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8" name="Rectangle: Rounded Corners 17">
            <a:extLst>
              <a:ext uri="{FF2B5EF4-FFF2-40B4-BE49-F238E27FC236}">
                <a16:creationId xmlns:a16="http://schemas.microsoft.com/office/drawing/2014/main" id="{2908639C-48A3-7AD0-24C3-AA595C1DAE70}"/>
              </a:ext>
            </a:extLst>
          </p:cNvPr>
          <p:cNvSpPr/>
          <p:nvPr/>
        </p:nvSpPr>
        <p:spPr>
          <a:xfrm>
            <a:off x="6351905" y="2250058"/>
            <a:ext cx="4600575" cy="3583814"/>
          </a:xfrm>
          <a:prstGeom prst="roundRect">
            <a:avLst/>
          </a:prstGeom>
          <a:solidFill>
            <a:srgbClr val="E4B6DF"/>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9" name="Text Box 9">
            <a:extLst>
              <a:ext uri="{FF2B5EF4-FFF2-40B4-BE49-F238E27FC236}">
                <a16:creationId xmlns:a16="http://schemas.microsoft.com/office/drawing/2014/main" id="{23D7A898-8808-0BAE-0C22-9C86B08915D5}"/>
              </a:ext>
            </a:extLst>
          </p:cNvPr>
          <p:cNvSpPr txBox="1"/>
          <p:nvPr/>
        </p:nvSpPr>
        <p:spPr>
          <a:xfrm>
            <a:off x="6523354" y="1691988"/>
            <a:ext cx="4305300" cy="173388"/>
          </a:xfrm>
          <a:prstGeom prst="rect">
            <a:avLst/>
          </a:prstGeom>
          <a:solidFill>
            <a:srgbClr val="5FB042"/>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07000"/>
              </a:lnSpc>
              <a:spcAft>
                <a:spcPts val="800"/>
              </a:spcAft>
              <a:buNone/>
            </a:pPr>
            <a:r>
              <a:rPr lang="en-US" sz="1500" b="1" dirty="0">
                <a:effectLst/>
                <a:ea typeface="Calibri" panose="020F0502020204030204" pitchFamily="34" charset="0"/>
                <a:cs typeface="Times New Roman" panose="02020603050405020304" pitchFamily="18" charset="0"/>
              </a:rPr>
              <a:t>Develop Program for Jurisdictional Pilot Projects/Large Scale Changes</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Text Box 7">
            <a:extLst>
              <a:ext uri="{FF2B5EF4-FFF2-40B4-BE49-F238E27FC236}">
                <a16:creationId xmlns:a16="http://schemas.microsoft.com/office/drawing/2014/main" id="{C8638820-67D7-9EB8-2232-C46862E5ED4A}"/>
              </a:ext>
            </a:extLst>
          </p:cNvPr>
          <p:cNvSpPr txBox="1">
            <a:spLocks noChangeArrowheads="1"/>
          </p:cNvSpPr>
          <p:nvPr/>
        </p:nvSpPr>
        <p:spPr bwMode="auto">
          <a:xfrm>
            <a:off x="6523354" y="2575116"/>
            <a:ext cx="4257675" cy="2416175"/>
          </a:xfrm>
          <a:prstGeom prst="rect">
            <a:avLst/>
          </a:prstGeom>
          <a:solidFill>
            <a:srgbClr val="E4B6DF"/>
          </a:solidFill>
          <a:ln w="9525">
            <a:noFill/>
            <a:miter lim="800000"/>
            <a:headEnd/>
            <a:tailEnd/>
          </a:ln>
        </p:spPr>
        <p:txBody>
          <a:bodyPr rot="0" vert="horz" wrap="square" lIns="91440" tIns="45720" rIns="91440" bIns="45720" anchor="t" anchorCtr="0">
            <a:noAutofit/>
          </a:bodyPr>
          <a:lstStyle/>
          <a:p>
            <a:pPr marL="0" marR="0">
              <a:lnSpc>
                <a:spcPct val="107000"/>
              </a:lnSpc>
              <a:spcAft>
                <a:spcPts val="800"/>
              </a:spcAft>
              <a:buNone/>
            </a:pPr>
            <a:r>
              <a:rPr lang="en-US" sz="1400" dirty="0">
                <a:solidFill>
                  <a:srgbClr val="000000"/>
                </a:solidFill>
                <a:effectLst/>
                <a:latin typeface="+mj-lt"/>
                <a:ea typeface="Calibri" panose="020F0502020204030204" pitchFamily="34" charset="0"/>
                <a:cs typeface="Times New Roman" panose="02020603050405020304" pitchFamily="18" charset="0"/>
              </a:rPr>
              <a:t>1.) Create mechanism to evaluate Cost/Benefit of participation</a:t>
            </a:r>
          </a:p>
          <a:p>
            <a:pPr marL="0" marR="0">
              <a:lnSpc>
                <a:spcPct val="107000"/>
              </a:lnSpc>
              <a:spcAft>
                <a:spcPts val="800"/>
              </a:spcAft>
              <a:buNone/>
            </a:pPr>
            <a:r>
              <a:rPr lang="en-US" sz="1400" dirty="0">
                <a:solidFill>
                  <a:srgbClr val="000000"/>
                </a:solidFill>
                <a:effectLst/>
                <a:latin typeface="+mj-lt"/>
                <a:ea typeface="Calibri" panose="020F0502020204030204" pitchFamily="34" charset="0"/>
                <a:cs typeface="Times New Roman" panose="02020603050405020304" pitchFamily="18" charset="0"/>
              </a:rPr>
              <a:t>2.) Devote segment of IFTA newsletter to pilot project information</a:t>
            </a:r>
          </a:p>
          <a:p>
            <a:pPr marL="0" marR="0">
              <a:lnSpc>
                <a:spcPct val="107000"/>
              </a:lnSpc>
              <a:spcAft>
                <a:spcPts val="800"/>
              </a:spcAft>
              <a:buNone/>
            </a:pPr>
            <a:r>
              <a:rPr lang="en-US" sz="1400" dirty="0">
                <a:solidFill>
                  <a:srgbClr val="000000"/>
                </a:solidFill>
                <a:effectLst/>
                <a:latin typeface="+mj-lt"/>
                <a:ea typeface="Calibri" panose="020F0502020204030204" pitchFamily="34" charset="0"/>
                <a:cs typeface="Times New Roman" panose="02020603050405020304" pitchFamily="18" charset="0"/>
              </a:rPr>
              <a:t>3.) Publish pilot project information on IFTA website</a:t>
            </a:r>
          </a:p>
          <a:p>
            <a:pPr marL="0" marR="0">
              <a:lnSpc>
                <a:spcPct val="107000"/>
              </a:lnSpc>
              <a:spcAft>
                <a:spcPts val="800"/>
              </a:spcAft>
              <a:buNone/>
            </a:pPr>
            <a:r>
              <a:rPr lang="en-US" sz="1400" dirty="0">
                <a:solidFill>
                  <a:srgbClr val="000000"/>
                </a:solidFill>
                <a:effectLst/>
                <a:latin typeface="+mj-lt"/>
                <a:ea typeface="Calibri" panose="020F0502020204030204" pitchFamily="34" charset="0"/>
                <a:cs typeface="Times New Roman" panose="02020603050405020304" pitchFamily="18" charset="0"/>
              </a:rPr>
              <a:t>4.) Create a process to request IFTA participation in pilot projects</a:t>
            </a:r>
          </a:p>
          <a:p>
            <a:pPr marL="0" marR="0">
              <a:lnSpc>
                <a:spcPct val="107000"/>
              </a:lnSpc>
              <a:spcAft>
                <a:spcPts val="800"/>
              </a:spcAft>
              <a:buNone/>
            </a:pPr>
            <a:r>
              <a:rPr lang="en-US" sz="1400" dirty="0">
                <a:solidFill>
                  <a:srgbClr val="000000"/>
                </a:solidFill>
                <a:effectLst/>
                <a:latin typeface="+mj-lt"/>
                <a:ea typeface="Calibri" panose="020F0502020204030204" pitchFamily="34" charset="0"/>
                <a:cs typeface="Times New Roman" panose="02020603050405020304" pitchFamily="18" charset="0"/>
              </a:rPr>
              <a:t>5.) Create a subcommittee to identify potential pilot project opportunities</a:t>
            </a:r>
          </a:p>
          <a:p>
            <a:pPr marL="0" marR="0">
              <a:lnSpc>
                <a:spcPct val="107000"/>
              </a:lnSpc>
              <a:spcAft>
                <a:spcPts val="800"/>
              </a:spcAft>
              <a:buNone/>
            </a:pPr>
            <a:endParaRPr lang="en-US" sz="1600" dirty="0">
              <a:solidFill>
                <a:srgbClr val="000000"/>
              </a:solidFill>
              <a:effectLst/>
              <a:latin typeface="+mj-lt"/>
              <a:ea typeface="Calibri" panose="020F0502020204030204" pitchFamily="34" charset="0"/>
              <a:cs typeface="Times New Roman" panose="02020603050405020304" pitchFamily="18" charset="0"/>
            </a:endParaRPr>
          </a:p>
          <a:p>
            <a:pPr marL="0" marR="0">
              <a:lnSpc>
                <a:spcPct val="107000"/>
              </a:lnSpc>
              <a:spcAft>
                <a:spcPts val="800"/>
              </a:spcAft>
              <a:buNone/>
            </a:pPr>
            <a:endParaRPr lang="en-US" sz="1600" dirty="0">
              <a:solidFill>
                <a:srgbClr val="000000"/>
              </a:solidFill>
              <a:effectLst/>
              <a:latin typeface="+mj-lt"/>
              <a:ea typeface="Calibri" panose="020F0502020204030204" pitchFamily="34" charset="0"/>
              <a:cs typeface="Times New Roman" panose="02020603050405020304" pitchFamily="18" charset="0"/>
            </a:endParaRPr>
          </a:p>
        </p:txBody>
      </p:sp>
      <p:grpSp>
        <p:nvGrpSpPr>
          <p:cNvPr id="31" name="Group 30">
            <a:extLst>
              <a:ext uri="{FF2B5EF4-FFF2-40B4-BE49-F238E27FC236}">
                <a16:creationId xmlns:a16="http://schemas.microsoft.com/office/drawing/2014/main" id="{0B871FDC-D6EE-CEB6-07C2-7FA24171638B}"/>
              </a:ext>
            </a:extLst>
          </p:cNvPr>
          <p:cNvGrpSpPr/>
          <p:nvPr/>
        </p:nvGrpSpPr>
        <p:grpSpPr>
          <a:xfrm rot="5400000">
            <a:off x="10080710" y="3562126"/>
            <a:ext cx="3415247" cy="406009"/>
            <a:chOff x="103542" y="231426"/>
            <a:chExt cx="2742986" cy="406009"/>
          </a:xfrm>
        </p:grpSpPr>
        <p:sp>
          <p:nvSpPr>
            <p:cNvPr id="32" name="Freeform: Shape 31">
              <a:extLst>
                <a:ext uri="{FF2B5EF4-FFF2-40B4-BE49-F238E27FC236}">
                  <a16:creationId xmlns:a16="http://schemas.microsoft.com/office/drawing/2014/main" id="{669AD16D-B29D-8154-E0EC-A4C9603ED656}"/>
                </a:ext>
              </a:extLst>
            </p:cNvPr>
            <p:cNvSpPr/>
            <p:nvPr/>
          </p:nvSpPr>
          <p:spPr>
            <a:xfrm>
              <a:off x="103542" y="232609"/>
              <a:ext cx="1014021" cy="403642"/>
            </a:xfrm>
            <a:custGeom>
              <a:avLst/>
              <a:gdLst>
                <a:gd name="connsiteX0" fmla="*/ 0 w 1014021"/>
                <a:gd name="connsiteY0" fmla="*/ 0 h 403642"/>
                <a:gd name="connsiteX1" fmla="*/ 812200 w 1014021"/>
                <a:gd name="connsiteY1" fmla="*/ 0 h 403642"/>
                <a:gd name="connsiteX2" fmla="*/ 1014021 w 1014021"/>
                <a:gd name="connsiteY2" fmla="*/ 201821 h 403642"/>
                <a:gd name="connsiteX3" fmla="*/ 812200 w 1014021"/>
                <a:gd name="connsiteY3" fmla="*/ 403642 h 403642"/>
                <a:gd name="connsiteX4" fmla="*/ 0 w 1014021"/>
                <a:gd name="connsiteY4" fmla="*/ 403642 h 403642"/>
                <a:gd name="connsiteX5" fmla="*/ 201821 w 1014021"/>
                <a:gd name="connsiteY5" fmla="*/ 201821 h 403642"/>
                <a:gd name="connsiteX6" fmla="*/ 0 w 1014021"/>
                <a:gd name="connsiteY6" fmla="*/ 0 h 40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4021" h="403642">
                  <a:moveTo>
                    <a:pt x="0" y="0"/>
                  </a:moveTo>
                  <a:lnTo>
                    <a:pt x="812200" y="0"/>
                  </a:lnTo>
                  <a:lnTo>
                    <a:pt x="1014021" y="201821"/>
                  </a:lnTo>
                  <a:lnTo>
                    <a:pt x="812200" y="403642"/>
                  </a:lnTo>
                  <a:lnTo>
                    <a:pt x="0" y="403642"/>
                  </a:lnTo>
                  <a:lnTo>
                    <a:pt x="201821" y="20182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24681" tIns="11430" rIns="201821" bIns="11430" numCol="1" spcCol="1270" anchor="ctr" anchorCtr="0">
              <a:noAutofit/>
            </a:bodyPr>
            <a:lstStyle/>
            <a:p>
              <a:pPr marL="0" lvl="0" indent="0" algn="ctr" defTabSz="800100">
                <a:lnSpc>
                  <a:spcPct val="90000"/>
                </a:lnSpc>
                <a:spcBef>
                  <a:spcPct val="0"/>
                </a:spcBef>
                <a:spcAft>
                  <a:spcPct val="35000"/>
                </a:spcAft>
                <a:buNone/>
              </a:pPr>
              <a:r>
                <a:rPr lang="en-US" sz="1800" kern="1200" dirty="0"/>
                <a:t>Goal</a:t>
              </a:r>
            </a:p>
          </p:txBody>
        </p:sp>
        <p:sp>
          <p:nvSpPr>
            <p:cNvPr id="33" name="Freeform: Shape 32">
              <a:extLst>
                <a:ext uri="{FF2B5EF4-FFF2-40B4-BE49-F238E27FC236}">
                  <a16:creationId xmlns:a16="http://schemas.microsoft.com/office/drawing/2014/main" id="{96B4709C-E4FB-3C3C-C542-5C0BD269CA6D}"/>
                </a:ext>
              </a:extLst>
            </p:cNvPr>
            <p:cNvSpPr/>
            <p:nvPr/>
          </p:nvSpPr>
          <p:spPr>
            <a:xfrm>
              <a:off x="958583" y="231426"/>
              <a:ext cx="1015024" cy="406009"/>
            </a:xfrm>
            <a:custGeom>
              <a:avLst/>
              <a:gdLst>
                <a:gd name="connsiteX0" fmla="*/ 0 w 1015024"/>
                <a:gd name="connsiteY0" fmla="*/ 0 h 406009"/>
                <a:gd name="connsiteX1" fmla="*/ 812020 w 1015024"/>
                <a:gd name="connsiteY1" fmla="*/ 0 h 406009"/>
                <a:gd name="connsiteX2" fmla="*/ 1015024 w 1015024"/>
                <a:gd name="connsiteY2" fmla="*/ 203005 h 406009"/>
                <a:gd name="connsiteX3" fmla="*/ 812020 w 1015024"/>
                <a:gd name="connsiteY3" fmla="*/ 406009 h 406009"/>
                <a:gd name="connsiteX4" fmla="*/ 0 w 1015024"/>
                <a:gd name="connsiteY4" fmla="*/ 406009 h 406009"/>
                <a:gd name="connsiteX5" fmla="*/ 203005 w 1015024"/>
                <a:gd name="connsiteY5" fmla="*/ 203005 h 406009"/>
                <a:gd name="connsiteX6" fmla="*/ 0 w 1015024"/>
                <a:gd name="connsiteY6" fmla="*/ 0 h 406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5024" h="406009">
                  <a:moveTo>
                    <a:pt x="0" y="0"/>
                  </a:moveTo>
                  <a:lnTo>
                    <a:pt x="812020" y="0"/>
                  </a:lnTo>
                  <a:lnTo>
                    <a:pt x="1015024" y="203005"/>
                  </a:lnTo>
                  <a:lnTo>
                    <a:pt x="812020" y="406009"/>
                  </a:lnTo>
                  <a:lnTo>
                    <a:pt x="0" y="406009"/>
                  </a:lnTo>
                  <a:lnTo>
                    <a:pt x="203005" y="203005"/>
                  </a:lnTo>
                  <a:lnTo>
                    <a:pt x="0" y="0"/>
                  </a:lnTo>
                  <a:close/>
                </a:path>
              </a:pathLst>
            </a:custGeom>
            <a:solidFill>
              <a:schemeClr val="accent6">
                <a:alpha val="90000"/>
              </a:scheme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18245" tIns="7620" rIns="203004" bIns="762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bg1"/>
                  </a:solidFill>
                </a:rPr>
                <a:t>Strategy</a:t>
              </a:r>
            </a:p>
          </p:txBody>
        </p:sp>
        <p:sp>
          <p:nvSpPr>
            <p:cNvPr id="34" name="Freeform: Shape 33">
              <a:extLst>
                <a:ext uri="{FF2B5EF4-FFF2-40B4-BE49-F238E27FC236}">
                  <a16:creationId xmlns:a16="http://schemas.microsoft.com/office/drawing/2014/main" id="{30F6B180-07C8-0795-29DF-F2678229D17B}"/>
                </a:ext>
              </a:extLst>
            </p:cNvPr>
            <p:cNvSpPr/>
            <p:nvPr/>
          </p:nvSpPr>
          <p:spPr>
            <a:xfrm>
              <a:off x="1831504" y="231426"/>
              <a:ext cx="1015024" cy="406009"/>
            </a:xfrm>
            <a:custGeom>
              <a:avLst/>
              <a:gdLst>
                <a:gd name="connsiteX0" fmla="*/ 0 w 1015024"/>
                <a:gd name="connsiteY0" fmla="*/ 0 h 406009"/>
                <a:gd name="connsiteX1" fmla="*/ 812020 w 1015024"/>
                <a:gd name="connsiteY1" fmla="*/ 0 h 406009"/>
                <a:gd name="connsiteX2" fmla="*/ 1015024 w 1015024"/>
                <a:gd name="connsiteY2" fmla="*/ 203005 h 406009"/>
                <a:gd name="connsiteX3" fmla="*/ 812020 w 1015024"/>
                <a:gd name="connsiteY3" fmla="*/ 406009 h 406009"/>
                <a:gd name="connsiteX4" fmla="*/ 0 w 1015024"/>
                <a:gd name="connsiteY4" fmla="*/ 406009 h 406009"/>
                <a:gd name="connsiteX5" fmla="*/ 203005 w 1015024"/>
                <a:gd name="connsiteY5" fmla="*/ 203005 h 406009"/>
                <a:gd name="connsiteX6" fmla="*/ 0 w 1015024"/>
                <a:gd name="connsiteY6" fmla="*/ 0 h 406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5024" h="406009">
                  <a:moveTo>
                    <a:pt x="0" y="0"/>
                  </a:moveTo>
                  <a:lnTo>
                    <a:pt x="812020" y="0"/>
                  </a:lnTo>
                  <a:lnTo>
                    <a:pt x="1015024" y="203005"/>
                  </a:lnTo>
                  <a:lnTo>
                    <a:pt x="812020" y="406009"/>
                  </a:lnTo>
                  <a:lnTo>
                    <a:pt x="0" y="406009"/>
                  </a:lnTo>
                  <a:lnTo>
                    <a:pt x="203005" y="203005"/>
                  </a:lnTo>
                  <a:lnTo>
                    <a:pt x="0" y="0"/>
                  </a:lnTo>
                  <a:close/>
                </a:path>
              </a:pathLst>
            </a:custGeom>
            <a:solidFill>
              <a:srgbClr val="E4B4DF">
                <a:alpha val="90000"/>
              </a:srgb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25865" tIns="11430" rIns="203004" bIns="1143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bg1"/>
                  </a:solidFill>
                </a:rPr>
                <a:t>Tactic</a:t>
              </a:r>
            </a:p>
          </p:txBody>
        </p:sp>
      </p:grpSp>
    </p:spTree>
    <p:extLst>
      <p:ext uri="{BB962C8B-B14F-4D97-AF65-F5344CB8AC3E}">
        <p14:creationId xmlns:p14="http://schemas.microsoft.com/office/powerpoint/2010/main" val="16693955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F1830-4A85-347B-818A-737D37622C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7CB440-4754-F564-1D44-C90985ECC543}"/>
              </a:ext>
            </a:extLst>
          </p:cNvPr>
          <p:cNvSpPr>
            <a:spLocks noGrp="1"/>
          </p:cNvSpPr>
          <p:nvPr>
            <p:ph type="title"/>
          </p:nvPr>
        </p:nvSpPr>
        <p:spPr>
          <a:xfrm>
            <a:off x="0" y="-18508"/>
            <a:ext cx="12192000" cy="1096645"/>
          </a:xfrm>
          <a:solidFill>
            <a:schemeClr val="accent1"/>
          </a:solidFill>
        </p:spPr>
        <p:txBody>
          <a:bodyPr>
            <a:normAutofit/>
          </a:bodyPr>
          <a:lstStyle/>
          <a:p>
            <a:pPr algn="ctr"/>
            <a:r>
              <a:rPr lang="en-US" dirty="0">
                <a:solidFill>
                  <a:schemeClr val="bg1"/>
                </a:solidFill>
              </a:rPr>
              <a:t>Maintain Operational Continuity</a:t>
            </a:r>
          </a:p>
        </p:txBody>
      </p:sp>
      <p:sp>
        <p:nvSpPr>
          <p:cNvPr id="4" name="Slide Number Placeholder 3">
            <a:extLst>
              <a:ext uri="{FF2B5EF4-FFF2-40B4-BE49-F238E27FC236}">
                <a16:creationId xmlns:a16="http://schemas.microsoft.com/office/drawing/2014/main" id="{04C17572-22E1-6B8C-ABDE-E00AF23639FA}"/>
              </a:ext>
            </a:extLst>
          </p:cNvPr>
          <p:cNvSpPr>
            <a:spLocks noGrp="1"/>
          </p:cNvSpPr>
          <p:nvPr>
            <p:ph type="sldNum" sz="quarter" idx="12"/>
          </p:nvPr>
        </p:nvSpPr>
        <p:spPr>
          <a:xfrm>
            <a:off x="9248139" y="6356350"/>
            <a:ext cx="2743200" cy="365125"/>
          </a:xfrm>
        </p:spPr>
        <p:txBody>
          <a:bodyPr/>
          <a:lstStyle/>
          <a:p>
            <a:fld id="{048BBE7A-6D55-47BF-836F-DA5E02A8B925}" type="slidenum">
              <a:rPr lang="en-US" smtClean="0"/>
              <a:pPr/>
              <a:t>32</a:t>
            </a:fld>
            <a:endParaRPr lang="en-US" dirty="0"/>
          </a:p>
        </p:txBody>
      </p:sp>
      <p:sp>
        <p:nvSpPr>
          <p:cNvPr id="5" name="Rectangle: Rounded Corners 4">
            <a:extLst>
              <a:ext uri="{FF2B5EF4-FFF2-40B4-BE49-F238E27FC236}">
                <a16:creationId xmlns:a16="http://schemas.microsoft.com/office/drawing/2014/main" id="{1E801A6E-9D81-9104-6604-80A572929A93}"/>
              </a:ext>
            </a:extLst>
          </p:cNvPr>
          <p:cNvSpPr/>
          <p:nvPr/>
        </p:nvSpPr>
        <p:spPr>
          <a:xfrm>
            <a:off x="990599" y="1481327"/>
            <a:ext cx="4800600" cy="4776171"/>
          </a:xfrm>
          <a:prstGeom prst="roundRect">
            <a:avLst/>
          </a:prstGeom>
          <a:solidFill>
            <a:srgbClr val="5FB042"/>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6" name="Rectangle: Rounded Corners 5">
            <a:extLst>
              <a:ext uri="{FF2B5EF4-FFF2-40B4-BE49-F238E27FC236}">
                <a16:creationId xmlns:a16="http://schemas.microsoft.com/office/drawing/2014/main" id="{38E6AB65-949A-3086-56BF-76CFE85B2566}"/>
              </a:ext>
            </a:extLst>
          </p:cNvPr>
          <p:cNvSpPr/>
          <p:nvPr/>
        </p:nvSpPr>
        <p:spPr>
          <a:xfrm>
            <a:off x="1076325" y="2478658"/>
            <a:ext cx="4600575" cy="3583814"/>
          </a:xfrm>
          <a:prstGeom prst="roundRect">
            <a:avLst/>
          </a:prstGeom>
          <a:solidFill>
            <a:srgbClr val="E4B6DF"/>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7" name="Text Box 9">
            <a:extLst>
              <a:ext uri="{FF2B5EF4-FFF2-40B4-BE49-F238E27FC236}">
                <a16:creationId xmlns:a16="http://schemas.microsoft.com/office/drawing/2014/main" id="{7E117F05-BEB2-1513-F87A-42CC3CD13ACB}"/>
              </a:ext>
            </a:extLst>
          </p:cNvPr>
          <p:cNvSpPr txBox="1"/>
          <p:nvPr/>
        </p:nvSpPr>
        <p:spPr>
          <a:xfrm>
            <a:off x="1542197" y="1610436"/>
            <a:ext cx="3746310" cy="539087"/>
          </a:xfrm>
          <a:prstGeom prst="rect">
            <a:avLst/>
          </a:prstGeom>
          <a:solidFill>
            <a:srgbClr val="5FB042"/>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07000"/>
              </a:lnSpc>
              <a:spcAft>
                <a:spcPts val="800"/>
              </a:spcAft>
              <a:buNone/>
            </a:pPr>
            <a:r>
              <a:rPr lang="en-US" sz="1500" b="1" dirty="0">
                <a:effectLst/>
                <a:ea typeface="Calibri" panose="020F0502020204030204" pitchFamily="34" charset="0"/>
                <a:cs typeface="Times New Roman" panose="02020603050405020304" pitchFamily="18" charset="0"/>
              </a:rPr>
              <a:t>Cross-Training and Succession Planning (IFTA and Jurisdiction Support)</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 Box 7">
            <a:extLst>
              <a:ext uri="{FF2B5EF4-FFF2-40B4-BE49-F238E27FC236}">
                <a16:creationId xmlns:a16="http://schemas.microsoft.com/office/drawing/2014/main" id="{C3E9FE07-6B4D-5969-47BF-F502785B1D54}"/>
              </a:ext>
            </a:extLst>
          </p:cNvPr>
          <p:cNvSpPr txBox="1">
            <a:spLocks noChangeArrowheads="1"/>
          </p:cNvSpPr>
          <p:nvPr/>
        </p:nvSpPr>
        <p:spPr bwMode="auto">
          <a:xfrm>
            <a:off x="1262061" y="2725324"/>
            <a:ext cx="4229101" cy="2115758"/>
          </a:xfrm>
          <a:prstGeom prst="rect">
            <a:avLst/>
          </a:prstGeom>
          <a:solidFill>
            <a:srgbClr val="E4B6DF"/>
          </a:solidFill>
          <a:ln w="9525">
            <a:noFill/>
            <a:miter lim="800000"/>
            <a:headEnd/>
            <a:tailEnd/>
          </a:ln>
        </p:spPr>
        <p:txBody>
          <a:bodyPr rot="0" vert="horz" wrap="square" lIns="91440" tIns="45720" rIns="91440" bIns="45720" anchor="t" anchorCtr="0">
            <a:noAutofit/>
          </a:bodyPr>
          <a:lstStyle/>
          <a:p>
            <a:pPr marL="0" marR="0">
              <a:lnSpc>
                <a:spcPct val="107000"/>
              </a:lnSpc>
              <a:spcAft>
                <a:spcPts val="800"/>
              </a:spcAft>
              <a:buNone/>
            </a:pPr>
            <a:r>
              <a:rPr lang="en-US" sz="1400" dirty="0">
                <a:solidFill>
                  <a:srgbClr val="000000"/>
                </a:solidFill>
                <a:effectLst/>
                <a:latin typeface="+mj-lt"/>
                <a:ea typeface="Calibri" panose="020F0502020204030204" pitchFamily="34" charset="0"/>
                <a:cs typeface="Times New Roman" panose="02020603050405020304" pitchFamily="18" charset="0"/>
              </a:rPr>
              <a:t>1.) Update/develop all job descriptions for IFTA, Inc.</a:t>
            </a:r>
          </a:p>
          <a:p>
            <a:pPr marL="0" marR="0">
              <a:lnSpc>
                <a:spcPct val="107000"/>
              </a:lnSpc>
              <a:spcAft>
                <a:spcPts val="800"/>
              </a:spcAft>
              <a:buNone/>
            </a:pPr>
            <a:r>
              <a:rPr lang="en-US" sz="1400" dirty="0">
                <a:solidFill>
                  <a:srgbClr val="000000"/>
                </a:solidFill>
                <a:effectLst/>
                <a:latin typeface="+mj-lt"/>
                <a:ea typeface="Calibri" panose="020F0502020204030204" pitchFamily="34" charset="0"/>
                <a:cs typeface="Times New Roman" panose="02020603050405020304" pitchFamily="18" charset="0"/>
              </a:rPr>
              <a:t>2.) Establish written procedurals for each IFTA, Inc./</a:t>
            </a:r>
            <a:r>
              <a:rPr lang="en-US" sz="1400" dirty="0" err="1">
                <a:solidFill>
                  <a:srgbClr val="000000"/>
                </a:solidFill>
                <a:effectLst/>
                <a:latin typeface="+mj-lt"/>
                <a:ea typeface="Calibri" panose="020F0502020204030204" pitchFamily="34" charset="0"/>
                <a:cs typeface="Times New Roman" panose="02020603050405020304" pitchFamily="18" charset="0"/>
              </a:rPr>
              <a:t>BoT</a:t>
            </a:r>
            <a:r>
              <a:rPr lang="en-US" sz="1400" dirty="0">
                <a:solidFill>
                  <a:srgbClr val="000000"/>
                </a:solidFill>
                <a:effectLst/>
                <a:latin typeface="+mj-lt"/>
                <a:ea typeface="Calibri" panose="020F0502020204030204" pitchFamily="34" charset="0"/>
                <a:cs typeface="Times New Roman" panose="02020603050405020304" pitchFamily="18" charset="0"/>
              </a:rPr>
              <a:t>/Committee Chair position and review them periodically</a:t>
            </a:r>
          </a:p>
          <a:p>
            <a:pPr marL="0" marR="0">
              <a:lnSpc>
                <a:spcPct val="107000"/>
              </a:lnSpc>
              <a:spcAft>
                <a:spcPts val="800"/>
              </a:spcAft>
              <a:buNone/>
            </a:pPr>
            <a:r>
              <a:rPr lang="en-US" sz="1400" dirty="0">
                <a:solidFill>
                  <a:srgbClr val="000000"/>
                </a:solidFill>
                <a:effectLst/>
                <a:latin typeface="+mj-lt"/>
                <a:ea typeface="Calibri" panose="020F0502020204030204" pitchFamily="34" charset="0"/>
                <a:cs typeface="Times New Roman" panose="02020603050405020304" pitchFamily="18" charset="0"/>
              </a:rPr>
              <a:t>3.) Identify cross-training or back-up procedures for IFTA Staff</a:t>
            </a:r>
          </a:p>
          <a:p>
            <a:pPr marL="0" marR="0">
              <a:lnSpc>
                <a:spcPct val="107000"/>
              </a:lnSpc>
              <a:spcAft>
                <a:spcPts val="800"/>
              </a:spcAft>
              <a:buNone/>
            </a:pPr>
            <a:r>
              <a:rPr lang="en-US" sz="1400" dirty="0">
                <a:solidFill>
                  <a:srgbClr val="000000"/>
                </a:solidFill>
                <a:effectLst/>
                <a:latin typeface="+mj-lt"/>
                <a:ea typeface="Calibri" panose="020F0502020204030204" pitchFamily="34" charset="0"/>
                <a:cs typeface="Times New Roman" panose="02020603050405020304" pitchFamily="18" charset="0"/>
              </a:rPr>
              <a:t>4.) Develop general onboarding for new IFTA Commissioners, new committee members, and new general members </a:t>
            </a:r>
          </a:p>
          <a:p>
            <a:pPr marL="0" marR="0">
              <a:lnSpc>
                <a:spcPct val="107000"/>
              </a:lnSpc>
              <a:spcAft>
                <a:spcPts val="800"/>
              </a:spcAft>
              <a:buNone/>
            </a:pPr>
            <a:endParaRPr lang="en-US" sz="1600" dirty="0">
              <a:solidFill>
                <a:srgbClr val="000000"/>
              </a:solidFill>
              <a:effectLst/>
              <a:latin typeface="+mj-lt"/>
              <a:ea typeface="Calibri" panose="020F0502020204030204" pitchFamily="34" charset="0"/>
              <a:cs typeface="Times New Roman" panose="02020603050405020304" pitchFamily="18" charset="0"/>
            </a:endParaRPr>
          </a:p>
          <a:p>
            <a:pPr marL="0" marR="0">
              <a:lnSpc>
                <a:spcPct val="107000"/>
              </a:lnSpc>
              <a:spcAft>
                <a:spcPts val="800"/>
              </a:spcAft>
              <a:buNone/>
            </a:pPr>
            <a:endParaRPr lang="en-US" sz="1600" dirty="0">
              <a:solidFill>
                <a:srgbClr val="000000"/>
              </a:solidFill>
              <a:effectLst/>
              <a:latin typeface="+mj-lt"/>
              <a:ea typeface="Calibri" panose="020F0502020204030204" pitchFamily="34" charset="0"/>
              <a:cs typeface="Times New Roman" panose="02020603050405020304" pitchFamily="18" charset="0"/>
            </a:endParaRPr>
          </a:p>
        </p:txBody>
      </p:sp>
      <p:sp>
        <p:nvSpPr>
          <p:cNvPr id="17" name="Rectangle: Rounded Corners 16">
            <a:extLst>
              <a:ext uri="{FF2B5EF4-FFF2-40B4-BE49-F238E27FC236}">
                <a16:creationId xmlns:a16="http://schemas.microsoft.com/office/drawing/2014/main" id="{D4F83DCE-E570-AF91-8211-62D31DD6C6A8}"/>
              </a:ext>
            </a:extLst>
          </p:cNvPr>
          <p:cNvSpPr/>
          <p:nvPr/>
        </p:nvSpPr>
        <p:spPr>
          <a:xfrm>
            <a:off x="6266179" y="1481328"/>
            <a:ext cx="4800600" cy="4776170"/>
          </a:xfrm>
          <a:prstGeom prst="roundRect">
            <a:avLst/>
          </a:prstGeom>
          <a:solidFill>
            <a:srgbClr val="5FB042"/>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8" name="Rectangle: Rounded Corners 17">
            <a:extLst>
              <a:ext uri="{FF2B5EF4-FFF2-40B4-BE49-F238E27FC236}">
                <a16:creationId xmlns:a16="http://schemas.microsoft.com/office/drawing/2014/main" id="{30823E4F-BEB3-DFD7-0240-FFF65A1F081D}"/>
              </a:ext>
            </a:extLst>
          </p:cNvPr>
          <p:cNvSpPr/>
          <p:nvPr/>
        </p:nvSpPr>
        <p:spPr>
          <a:xfrm>
            <a:off x="6375716" y="2364358"/>
            <a:ext cx="4600575" cy="3698114"/>
          </a:xfrm>
          <a:prstGeom prst="roundRect">
            <a:avLst/>
          </a:prstGeom>
          <a:solidFill>
            <a:srgbClr val="E4B6DF"/>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9" name="Text Box 9">
            <a:extLst>
              <a:ext uri="{FF2B5EF4-FFF2-40B4-BE49-F238E27FC236}">
                <a16:creationId xmlns:a16="http://schemas.microsoft.com/office/drawing/2014/main" id="{18B49CB1-365D-AF37-EE7D-5AC48AA268ED}"/>
              </a:ext>
            </a:extLst>
          </p:cNvPr>
          <p:cNvSpPr txBox="1"/>
          <p:nvPr/>
        </p:nvSpPr>
        <p:spPr>
          <a:xfrm>
            <a:off x="6585044" y="1719618"/>
            <a:ext cx="4243609" cy="145758"/>
          </a:xfrm>
          <a:prstGeom prst="rect">
            <a:avLst/>
          </a:prstGeom>
          <a:solidFill>
            <a:srgbClr val="5FB042"/>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07000"/>
              </a:lnSpc>
              <a:spcAft>
                <a:spcPts val="800"/>
              </a:spcAft>
              <a:buNone/>
            </a:pPr>
            <a:r>
              <a:rPr lang="en-US" sz="1600" b="1" dirty="0">
                <a:effectLst/>
                <a:ea typeface="Calibri" panose="020F0502020204030204" pitchFamily="34" charset="0"/>
                <a:cs typeface="Times New Roman" panose="02020603050405020304" pitchFamily="18" charset="0"/>
              </a:rPr>
              <a:t>Review of Educational Offerings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Text Box 7">
            <a:extLst>
              <a:ext uri="{FF2B5EF4-FFF2-40B4-BE49-F238E27FC236}">
                <a16:creationId xmlns:a16="http://schemas.microsoft.com/office/drawing/2014/main" id="{E5025622-F307-AC08-C8BA-F836D751F35F}"/>
              </a:ext>
            </a:extLst>
          </p:cNvPr>
          <p:cNvSpPr txBox="1">
            <a:spLocks noChangeArrowheads="1"/>
          </p:cNvSpPr>
          <p:nvPr/>
        </p:nvSpPr>
        <p:spPr bwMode="auto">
          <a:xfrm>
            <a:off x="6523354" y="2668137"/>
            <a:ext cx="4257675" cy="2323154"/>
          </a:xfrm>
          <a:prstGeom prst="rect">
            <a:avLst/>
          </a:prstGeom>
          <a:solidFill>
            <a:srgbClr val="E4B6DF"/>
          </a:solidFill>
          <a:ln w="9525">
            <a:noFill/>
            <a:miter lim="800000"/>
            <a:headEnd/>
            <a:tailEnd/>
          </a:ln>
        </p:spPr>
        <p:txBody>
          <a:bodyPr rot="0" vert="horz" wrap="square" lIns="91440" tIns="45720" rIns="91440" bIns="45720" anchor="t" anchorCtr="0">
            <a:noAutofit/>
          </a:bodyPr>
          <a:lstStyle/>
          <a:p>
            <a:pPr marL="0" marR="0">
              <a:lnSpc>
                <a:spcPct val="107000"/>
              </a:lnSpc>
              <a:spcAft>
                <a:spcPts val="800"/>
              </a:spcAft>
              <a:buNone/>
            </a:pPr>
            <a:r>
              <a:rPr lang="en-US" sz="1400" dirty="0">
                <a:solidFill>
                  <a:srgbClr val="000000"/>
                </a:solidFill>
                <a:effectLst/>
                <a:latin typeface="+mj-lt"/>
                <a:ea typeface="Calibri" panose="020F0502020204030204" pitchFamily="34" charset="0"/>
                <a:cs typeface="Times New Roman" panose="02020603050405020304" pitchFamily="18" charset="0"/>
              </a:rPr>
              <a:t>1.) Create a schedule to periodically review the catalog of offerings to remove any outdated classes</a:t>
            </a:r>
          </a:p>
          <a:p>
            <a:pPr marL="0" marR="0">
              <a:lnSpc>
                <a:spcPct val="107000"/>
              </a:lnSpc>
              <a:spcAft>
                <a:spcPts val="800"/>
              </a:spcAft>
              <a:buNone/>
            </a:pPr>
            <a:r>
              <a:rPr lang="en-US" sz="1400" dirty="0">
                <a:solidFill>
                  <a:srgbClr val="000000"/>
                </a:solidFill>
                <a:effectLst/>
                <a:latin typeface="+mj-lt"/>
                <a:ea typeface="Calibri" panose="020F0502020204030204" pitchFamily="34" charset="0"/>
                <a:cs typeface="Times New Roman" panose="02020603050405020304" pitchFamily="18" charset="0"/>
              </a:rPr>
              <a:t>2.) Survey stakeholders to see if there are topics needed and not currently offered</a:t>
            </a:r>
          </a:p>
          <a:p>
            <a:pPr marL="0" marR="0">
              <a:lnSpc>
                <a:spcPct val="107000"/>
              </a:lnSpc>
              <a:spcAft>
                <a:spcPts val="800"/>
              </a:spcAft>
              <a:buNone/>
            </a:pPr>
            <a:r>
              <a:rPr lang="en-US" sz="1400" dirty="0">
                <a:solidFill>
                  <a:srgbClr val="000000"/>
                </a:solidFill>
                <a:effectLst/>
                <a:latin typeface="+mj-lt"/>
                <a:ea typeface="Calibri" panose="020F0502020204030204" pitchFamily="34" charset="0"/>
                <a:cs typeface="Times New Roman" panose="02020603050405020304" pitchFamily="18" charset="0"/>
              </a:rPr>
              <a:t>3.) Draft a ballot to create/establish an educational </a:t>
            </a:r>
            <a:r>
              <a:rPr lang="en-US" sz="1400" dirty="0">
                <a:solidFill>
                  <a:srgbClr val="000000"/>
                </a:solidFill>
                <a:latin typeface="+mj-lt"/>
                <a:ea typeface="Calibri" panose="020F0502020204030204" pitchFamily="34" charset="0"/>
                <a:cs typeface="Times New Roman" panose="02020603050405020304" pitchFamily="18" charset="0"/>
              </a:rPr>
              <a:t>c</a:t>
            </a:r>
            <a:r>
              <a:rPr lang="en-US" sz="1400" dirty="0">
                <a:solidFill>
                  <a:srgbClr val="000000"/>
                </a:solidFill>
                <a:effectLst/>
                <a:latin typeface="+mj-lt"/>
                <a:ea typeface="Calibri" panose="020F0502020204030204" pitchFamily="34" charset="0"/>
                <a:cs typeface="Times New Roman" panose="02020603050405020304" pitchFamily="18" charset="0"/>
              </a:rPr>
              <a:t>ommittee that would work with LMS and </a:t>
            </a:r>
            <a:r>
              <a:rPr lang="en-US" sz="1400" dirty="0">
                <a:solidFill>
                  <a:srgbClr val="000000"/>
                </a:solidFill>
                <a:latin typeface="+mj-lt"/>
                <a:ea typeface="Calibri" panose="020F0502020204030204" pitchFamily="34" charset="0"/>
                <a:cs typeface="Times New Roman" panose="02020603050405020304" pitchFamily="18" charset="0"/>
              </a:rPr>
              <a:t>E</a:t>
            </a:r>
            <a:r>
              <a:rPr lang="en-US" sz="1400" dirty="0">
                <a:solidFill>
                  <a:srgbClr val="000000"/>
                </a:solidFill>
                <a:effectLst/>
                <a:latin typeface="+mj-lt"/>
                <a:ea typeface="Calibri" panose="020F0502020204030204" pitchFamily="34" charset="0"/>
                <a:cs typeface="Times New Roman" panose="02020603050405020304" pitchFamily="18" charset="0"/>
              </a:rPr>
              <a:t>ducational </a:t>
            </a:r>
            <a:r>
              <a:rPr lang="en-US" sz="1400" dirty="0">
                <a:solidFill>
                  <a:srgbClr val="000000"/>
                </a:solidFill>
                <a:latin typeface="+mj-lt"/>
                <a:ea typeface="Calibri" panose="020F0502020204030204" pitchFamily="34" charset="0"/>
                <a:cs typeface="Times New Roman" panose="02020603050405020304" pitchFamily="18" charset="0"/>
              </a:rPr>
              <a:t>F</a:t>
            </a:r>
            <a:r>
              <a:rPr lang="en-US" sz="1400" dirty="0">
                <a:solidFill>
                  <a:srgbClr val="000000"/>
                </a:solidFill>
                <a:effectLst/>
                <a:latin typeface="+mj-lt"/>
                <a:ea typeface="Calibri" panose="020F0502020204030204" pitchFamily="34" charset="0"/>
                <a:cs typeface="Times New Roman" panose="02020603050405020304" pitchFamily="18" charset="0"/>
              </a:rPr>
              <a:t>orum curriculum development</a:t>
            </a:r>
          </a:p>
          <a:p>
            <a:pPr marL="0" marR="0">
              <a:lnSpc>
                <a:spcPct val="107000"/>
              </a:lnSpc>
              <a:spcAft>
                <a:spcPts val="800"/>
              </a:spcAft>
              <a:buNone/>
            </a:pPr>
            <a:endParaRPr lang="en-US" sz="1600" dirty="0">
              <a:solidFill>
                <a:srgbClr val="000000"/>
              </a:solidFill>
              <a:effectLst/>
              <a:latin typeface="+mj-lt"/>
              <a:ea typeface="Calibri" panose="020F0502020204030204" pitchFamily="34" charset="0"/>
              <a:cs typeface="Times New Roman" panose="02020603050405020304" pitchFamily="18" charset="0"/>
            </a:endParaRPr>
          </a:p>
          <a:p>
            <a:pPr marL="0" marR="0">
              <a:lnSpc>
                <a:spcPct val="107000"/>
              </a:lnSpc>
              <a:spcAft>
                <a:spcPts val="800"/>
              </a:spcAft>
              <a:buNone/>
            </a:pPr>
            <a:endParaRPr lang="en-US" sz="1600" dirty="0">
              <a:solidFill>
                <a:srgbClr val="000000"/>
              </a:solidFill>
              <a:effectLst/>
              <a:latin typeface="+mj-lt"/>
              <a:ea typeface="Calibri" panose="020F0502020204030204" pitchFamily="34" charset="0"/>
              <a:cs typeface="Times New Roman" panose="02020603050405020304" pitchFamily="18" charset="0"/>
            </a:endParaRPr>
          </a:p>
        </p:txBody>
      </p:sp>
      <p:grpSp>
        <p:nvGrpSpPr>
          <p:cNvPr id="31" name="Group 30">
            <a:extLst>
              <a:ext uri="{FF2B5EF4-FFF2-40B4-BE49-F238E27FC236}">
                <a16:creationId xmlns:a16="http://schemas.microsoft.com/office/drawing/2014/main" id="{12C7CE92-2EF3-4261-8F71-9CC72662D673}"/>
              </a:ext>
            </a:extLst>
          </p:cNvPr>
          <p:cNvGrpSpPr/>
          <p:nvPr/>
        </p:nvGrpSpPr>
        <p:grpSpPr>
          <a:xfrm rot="5400000">
            <a:off x="10080710" y="3562126"/>
            <a:ext cx="3415247" cy="406009"/>
            <a:chOff x="103542" y="231426"/>
            <a:chExt cx="2742986" cy="406009"/>
          </a:xfrm>
        </p:grpSpPr>
        <p:sp>
          <p:nvSpPr>
            <p:cNvPr id="32" name="Freeform: Shape 31">
              <a:extLst>
                <a:ext uri="{FF2B5EF4-FFF2-40B4-BE49-F238E27FC236}">
                  <a16:creationId xmlns:a16="http://schemas.microsoft.com/office/drawing/2014/main" id="{747FFFF3-A5B3-E02B-AADD-EC1ACC6A47FF}"/>
                </a:ext>
              </a:extLst>
            </p:cNvPr>
            <p:cNvSpPr/>
            <p:nvPr/>
          </p:nvSpPr>
          <p:spPr>
            <a:xfrm>
              <a:off x="103542" y="232609"/>
              <a:ext cx="1014021" cy="403642"/>
            </a:xfrm>
            <a:custGeom>
              <a:avLst/>
              <a:gdLst>
                <a:gd name="connsiteX0" fmla="*/ 0 w 1014021"/>
                <a:gd name="connsiteY0" fmla="*/ 0 h 403642"/>
                <a:gd name="connsiteX1" fmla="*/ 812200 w 1014021"/>
                <a:gd name="connsiteY1" fmla="*/ 0 h 403642"/>
                <a:gd name="connsiteX2" fmla="*/ 1014021 w 1014021"/>
                <a:gd name="connsiteY2" fmla="*/ 201821 h 403642"/>
                <a:gd name="connsiteX3" fmla="*/ 812200 w 1014021"/>
                <a:gd name="connsiteY3" fmla="*/ 403642 h 403642"/>
                <a:gd name="connsiteX4" fmla="*/ 0 w 1014021"/>
                <a:gd name="connsiteY4" fmla="*/ 403642 h 403642"/>
                <a:gd name="connsiteX5" fmla="*/ 201821 w 1014021"/>
                <a:gd name="connsiteY5" fmla="*/ 201821 h 403642"/>
                <a:gd name="connsiteX6" fmla="*/ 0 w 1014021"/>
                <a:gd name="connsiteY6" fmla="*/ 0 h 40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4021" h="403642">
                  <a:moveTo>
                    <a:pt x="0" y="0"/>
                  </a:moveTo>
                  <a:lnTo>
                    <a:pt x="812200" y="0"/>
                  </a:lnTo>
                  <a:lnTo>
                    <a:pt x="1014021" y="201821"/>
                  </a:lnTo>
                  <a:lnTo>
                    <a:pt x="812200" y="403642"/>
                  </a:lnTo>
                  <a:lnTo>
                    <a:pt x="0" y="403642"/>
                  </a:lnTo>
                  <a:lnTo>
                    <a:pt x="201821" y="20182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24681" tIns="11430" rIns="201821" bIns="11430" numCol="1" spcCol="1270" anchor="ctr" anchorCtr="0">
              <a:noAutofit/>
            </a:bodyPr>
            <a:lstStyle/>
            <a:p>
              <a:pPr marL="0" lvl="0" indent="0" algn="ctr" defTabSz="800100">
                <a:lnSpc>
                  <a:spcPct val="90000"/>
                </a:lnSpc>
                <a:spcBef>
                  <a:spcPct val="0"/>
                </a:spcBef>
                <a:spcAft>
                  <a:spcPct val="35000"/>
                </a:spcAft>
                <a:buNone/>
              </a:pPr>
              <a:r>
                <a:rPr lang="en-US" sz="1800" kern="1200" dirty="0"/>
                <a:t>Goal</a:t>
              </a:r>
            </a:p>
          </p:txBody>
        </p:sp>
        <p:sp>
          <p:nvSpPr>
            <p:cNvPr id="33" name="Freeform: Shape 32">
              <a:extLst>
                <a:ext uri="{FF2B5EF4-FFF2-40B4-BE49-F238E27FC236}">
                  <a16:creationId xmlns:a16="http://schemas.microsoft.com/office/drawing/2014/main" id="{A99685BA-11B8-8196-A035-456E4A2AF044}"/>
                </a:ext>
              </a:extLst>
            </p:cNvPr>
            <p:cNvSpPr/>
            <p:nvPr/>
          </p:nvSpPr>
          <p:spPr>
            <a:xfrm>
              <a:off x="958583" y="231426"/>
              <a:ext cx="1015024" cy="406009"/>
            </a:xfrm>
            <a:custGeom>
              <a:avLst/>
              <a:gdLst>
                <a:gd name="connsiteX0" fmla="*/ 0 w 1015024"/>
                <a:gd name="connsiteY0" fmla="*/ 0 h 406009"/>
                <a:gd name="connsiteX1" fmla="*/ 812020 w 1015024"/>
                <a:gd name="connsiteY1" fmla="*/ 0 h 406009"/>
                <a:gd name="connsiteX2" fmla="*/ 1015024 w 1015024"/>
                <a:gd name="connsiteY2" fmla="*/ 203005 h 406009"/>
                <a:gd name="connsiteX3" fmla="*/ 812020 w 1015024"/>
                <a:gd name="connsiteY3" fmla="*/ 406009 h 406009"/>
                <a:gd name="connsiteX4" fmla="*/ 0 w 1015024"/>
                <a:gd name="connsiteY4" fmla="*/ 406009 h 406009"/>
                <a:gd name="connsiteX5" fmla="*/ 203005 w 1015024"/>
                <a:gd name="connsiteY5" fmla="*/ 203005 h 406009"/>
                <a:gd name="connsiteX6" fmla="*/ 0 w 1015024"/>
                <a:gd name="connsiteY6" fmla="*/ 0 h 406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5024" h="406009">
                  <a:moveTo>
                    <a:pt x="0" y="0"/>
                  </a:moveTo>
                  <a:lnTo>
                    <a:pt x="812020" y="0"/>
                  </a:lnTo>
                  <a:lnTo>
                    <a:pt x="1015024" y="203005"/>
                  </a:lnTo>
                  <a:lnTo>
                    <a:pt x="812020" y="406009"/>
                  </a:lnTo>
                  <a:lnTo>
                    <a:pt x="0" y="406009"/>
                  </a:lnTo>
                  <a:lnTo>
                    <a:pt x="203005" y="203005"/>
                  </a:lnTo>
                  <a:lnTo>
                    <a:pt x="0" y="0"/>
                  </a:lnTo>
                  <a:close/>
                </a:path>
              </a:pathLst>
            </a:custGeom>
            <a:solidFill>
              <a:schemeClr val="accent6">
                <a:alpha val="90000"/>
              </a:scheme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18245" tIns="7620" rIns="203004" bIns="762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bg1"/>
                  </a:solidFill>
                </a:rPr>
                <a:t>Strategy</a:t>
              </a:r>
            </a:p>
          </p:txBody>
        </p:sp>
        <p:sp>
          <p:nvSpPr>
            <p:cNvPr id="34" name="Freeform: Shape 33">
              <a:extLst>
                <a:ext uri="{FF2B5EF4-FFF2-40B4-BE49-F238E27FC236}">
                  <a16:creationId xmlns:a16="http://schemas.microsoft.com/office/drawing/2014/main" id="{A5C1C633-60AD-2364-2F4C-02FD7A55E35E}"/>
                </a:ext>
              </a:extLst>
            </p:cNvPr>
            <p:cNvSpPr/>
            <p:nvPr/>
          </p:nvSpPr>
          <p:spPr>
            <a:xfrm>
              <a:off x="1831504" y="231426"/>
              <a:ext cx="1015024" cy="406009"/>
            </a:xfrm>
            <a:custGeom>
              <a:avLst/>
              <a:gdLst>
                <a:gd name="connsiteX0" fmla="*/ 0 w 1015024"/>
                <a:gd name="connsiteY0" fmla="*/ 0 h 406009"/>
                <a:gd name="connsiteX1" fmla="*/ 812020 w 1015024"/>
                <a:gd name="connsiteY1" fmla="*/ 0 h 406009"/>
                <a:gd name="connsiteX2" fmla="*/ 1015024 w 1015024"/>
                <a:gd name="connsiteY2" fmla="*/ 203005 h 406009"/>
                <a:gd name="connsiteX3" fmla="*/ 812020 w 1015024"/>
                <a:gd name="connsiteY3" fmla="*/ 406009 h 406009"/>
                <a:gd name="connsiteX4" fmla="*/ 0 w 1015024"/>
                <a:gd name="connsiteY4" fmla="*/ 406009 h 406009"/>
                <a:gd name="connsiteX5" fmla="*/ 203005 w 1015024"/>
                <a:gd name="connsiteY5" fmla="*/ 203005 h 406009"/>
                <a:gd name="connsiteX6" fmla="*/ 0 w 1015024"/>
                <a:gd name="connsiteY6" fmla="*/ 0 h 406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5024" h="406009">
                  <a:moveTo>
                    <a:pt x="0" y="0"/>
                  </a:moveTo>
                  <a:lnTo>
                    <a:pt x="812020" y="0"/>
                  </a:lnTo>
                  <a:lnTo>
                    <a:pt x="1015024" y="203005"/>
                  </a:lnTo>
                  <a:lnTo>
                    <a:pt x="812020" y="406009"/>
                  </a:lnTo>
                  <a:lnTo>
                    <a:pt x="0" y="406009"/>
                  </a:lnTo>
                  <a:lnTo>
                    <a:pt x="203005" y="203005"/>
                  </a:lnTo>
                  <a:lnTo>
                    <a:pt x="0" y="0"/>
                  </a:lnTo>
                  <a:close/>
                </a:path>
              </a:pathLst>
            </a:custGeom>
            <a:solidFill>
              <a:srgbClr val="E4B6DF">
                <a:alpha val="90000"/>
              </a:srgb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25865" tIns="11430" rIns="203004" bIns="1143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bg1"/>
                  </a:solidFill>
                </a:rPr>
                <a:t>Tactic</a:t>
              </a:r>
            </a:p>
          </p:txBody>
        </p:sp>
      </p:grpSp>
    </p:spTree>
    <p:extLst>
      <p:ext uri="{BB962C8B-B14F-4D97-AF65-F5344CB8AC3E}">
        <p14:creationId xmlns:p14="http://schemas.microsoft.com/office/powerpoint/2010/main" val="20478522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70D21D-B01D-123C-EF1C-713AFDE783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6C4352-CDF9-B71D-88A9-CC8FE12DE2AF}"/>
              </a:ext>
            </a:extLst>
          </p:cNvPr>
          <p:cNvSpPr>
            <a:spLocks noGrp="1"/>
          </p:cNvSpPr>
          <p:nvPr>
            <p:ph type="title"/>
          </p:nvPr>
        </p:nvSpPr>
        <p:spPr>
          <a:xfrm>
            <a:off x="0" y="0"/>
            <a:ext cx="12192000" cy="1096645"/>
          </a:xfrm>
          <a:solidFill>
            <a:schemeClr val="accent1"/>
          </a:solidFill>
        </p:spPr>
        <p:txBody>
          <a:bodyPr/>
          <a:lstStyle/>
          <a:p>
            <a:pPr algn="ctr"/>
            <a:r>
              <a:rPr lang="en-US" dirty="0">
                <a:solidFill>
                  <a:schemeClr val="bg1"/>
                </a:solidFill>
              </a:rPr>
              <a:t>Maintain Operational Continuity</a:t>
            </a:r>
          </a:p>
        </p:txBody>
      </p:sp>
      <p:sp>
        <p:nvSpPr>
          <p:cNvPr id="4" name="Slide Number Placeholder 3">
            <a:extLst>
              <a:ext uri="{FF2B5EF4-FFF2-40B4-BE49-F238E27FC236}">
                <a16:creationId xmlns:a16="http://schemas.microsoft.com/office/drawing/2014/main" id="{B2706561-434B-AAA1-C24A-7C5E25094031}"/>
              </a:ext>
            </a:extLst>
          </p:cNvPr>
          <p:cNvSpPr>
            <a:spLocks noGrp="1"/>
          </p:cNvSpPr>
          <p:nvPr>
            <p:ph type="sldNum" sz="quarter" idx="12"/>
          </p:nvPr>
        </p:nvSpPr>
        <p:spPr>
          <a:xfrm>
            <a:off x="9248139" y="6356350"/>
            <a:ext cx="2743200" cy="365125"/>
          </a:xfrm>
        </p:spPr>
        <p:txBody>
          <a:bodyPr/>
          <a:lstStyle/>
          <a:p>
            <a:fld id="{048BBE7A-6D55-47BF-836F-DA5E02A8B925}" type="slidenum">
              <a:rPr lang="en-US" smtClean="0"/>
              <a:pPr/>
              <a:t>33</a:t>
            </a:fld>
            <a:endParaRPr lang="en-US" dirty="0"/>
          </a:p>
        </p:txBody>
      </p:sp>
      <p:sp>
        <p:nvSpPr>
          <p:cNvPr id="5" name="Rectangle: Rounded Corners 4">
            <a:extLst>
              <a:ext uri="{FF2B5EF4-FFF2-40B4-BE49-F238E27FC236}">
                <a16:creationId xmlns:a16="http://schemas.microsoft.com/office/drawing/2014/main" id="{C87D9A43-C927-EAC5-3677-BFFE52151ABB}"/>
              </a:ext>
            </a:extLst>
          </p:cNvPr>
          <p:cNvSpPr/>
          <p:nvPr/>
        </p:nvSpPr>
        <p:spPr>
          <a:xfrm>
            <a:off x="1076325" y="1642428"/>
            <a:ext cx="4808108" cy="4145186"/>
          </a:xfrm>
          <a:prstGeom prst="roundRect">
            <a:avLst/>
          </a:prstGeom>
          <a:solidFill>
            <a:srgbClr val="5FB042"/>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6" name="Rectangle: Rounded Corners 5">
            <a:extLst>
              <a:ext uri="{FF2B5EF4-FFF2-40B4-BE49-F238E27FC236}">
                <a16:creationId xmlns:a16="http://schemas.microsoft.com/office/drawing/2014/main" id="{7679C6F9-1EEE-B481-8CB2-B5BDB2285F80}"/>
              </a:ext>
            </a:extLst>
          </p:cNvPr>
          <p:cNvSpPr/>
          <p:nvPr/>
        </p:nvSpPr>
        <p:spPr>
          <a:xfrm>
            <a:off x="1180091" y="2731935"/>
            <a:ext cx="4600575" cy="2962656"/>
          </a:xfrm>
          <a:prstGeom prst="roundRect">
            <a:avLst/>
          </a:prstGeom>
          <a:solidFill>
            <a:srgbClr val="E4B6DF"/>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7" name="Text Box 9">
            <a:extLst>
              <a:ext uri="{FF2B5EF4-FFF2-40B4-BE49-F238E27FC236}">
                <a16:creationId xmlns:a16="http://schemas.microsoft.com/office/drawing/2014/main" id="{A65E4490-ADE1-B15A-AD45-19682AE76C5E}"/>
              </a:ext>
            </a:extLst>
          </p:cNvPr>
          <p:cNvSpPr txBox="1"/>
          <p:nvPr/>
        </p:nvSpPr>
        <p:spPr>
          <a:xfrm>
            <a:off x="1299153" y="1938042"/>
            <a:ext cx="4310062" cy="238930"/>
          </a:xfrm>
          <a:prstGeom prst="rect">
            <a:avLst/>
          </a:prstGeom>
          <a:solidFill>
            <a:srgbClr val="5FB042"/>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US" sz="1600" b="1" dirty="0"/>
              <a:t>Learning Management System Enhancement and Expansion</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 Box 7">
            <a:extLst>
              <a:ext uri="{FF2B5EF4-FFF2-40B4-BE49-F238E27FC236}">
                <a16:creationId xmlns:a16="http://schemas.microsoft.com/office/drawing/2014/main" id="{D5FC64B8-1FE2-C4EC-36E6-8730B25A0351}"/>
              </a:ext>
            </a:extLst>
          </p:cNvPr>
          <p:cNvSpPr txBox="1">
            <a:spLocks noChangeArrowheads="1"/>
          </p:cNvSpPr>
          <p:nvPr/>
        </p:nvSpPr>
        <p:spPr bwMode="auto">
          <a:xfrm>
            <a:off x="1376979" y="3025483"/>
            <a:ext cx="4232236" cy="2557736"/>
          </a:xfrm>
          <a:prstGeom prst="rect">
            <a:avLst/>
          </a:prstGeom>
          <a:solidFill>
            <a:srgbClr val="E4B6D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1600" dirty="0"/>
              <a:t>1.) Determine modules to update and then prioritization order</a:t>
            </a:r>
          </a:p>
          <a:p>
            <a:pPr>
              <a:lnSpc>
                <a:spcPct val="107000"/>
              </a:lnSpc>
              <a:spcAft>
                <a:spcPts val="800"/>
              </a:spcAft>
            </a:pPr>
            <a:r>
              <a:rPr lang="en-US" sz="1600" dirty="0"/>
              <a:t>2.) Determine modules to create and then prioritization order</a:t>
            </a:r>
          </a:p>
          <a:p>
            <a:pPr>
              <a:lnSpc>
                <a:spcPct val="107000"/>
              </a:lnSpc>
              <a:spcAft>
                <a:spcPts val="800"/>
              </a:spcAft>
            </a:pPr>
            <a:r>
              <a:rPr lang="en-US" sz="1600" dirty="0"/>
              <a:t>3.) Create a cadence for review of all modules for accuracy and timeliness</a:t>
            </a:r>
          </a:p>
          <a:p>
            <a:pPr marL="0" marR="0">
              <a:lnSpc>
                <a:spcPct val="107000"/>
              </a:lnSpc>
              <a:spcAft>
                <a:spcPts val="800"/>
              </a:spcAft>
              <a:buNone/>
            </a:pPr>
            <a:endParaRPr lang="en-US" sz="1400" dirty="0">
              <a:solidFill>
                <a:srgbClr val="000000"/>
              </a:solidFill>
              <a:effectLst/>
              <a:latin typeface="+mj-lt"/>
              <a:ea typeface="Calibri" panose="020F0502020204030204" pitchFamily="34" charset="0"/>
              <a:cs typeface="Times New Roman" panose="02020603050405020304" pitchFamily="18" charset="0"/>
            </a:endParaRPr>
          </a:p>
        </p:txBody>
      </p:sp>
      <p:sp>
        <p:nvSpPr>
          <p:cNvPr id="17" name="Rectangle: Rounded Corners 16">
            <a:extLst>
              <a:ext uri="{FF2B5EF4-FFF2-40B4-BE49-F238E27FC236}">
                <a16:creationId xmlns:a16="http://schemas.microsoft.com/office/drawing/2014/main" id="{F6EBA50E-541D-35F1-865E-C43782BE68F6}"/>
              </a:ext>
            </a:extLst>
          </p:cNvPr>
          <p:cNvSpPr/>
          <p:nvPr/>
        </p:nvSpPr>
        <p:spPr>
          <a:xfrm>
            <a:off x="6266179" y="1197927"/>
            <a:ext cx="4800600" cy="2743200"/>
          </a:xfrm>
          <a:prstGeom prst="roundRect">
            <a:avLst/>
          </a:prstGeom>
          <a:solidFill>
            <a:srgbClr val="5FB042"/>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8" name="Rectangle: Rounded Corners 17">
            <a:extLst>
              <a:ext uri="{FF2B5EF4-FFF2-40B4-BE49-F238E27FC236}">
                <a16:creationId xmlns:a16="http://schemas.microsoft.com/office/drawing/2014/main" id="{FEB7323B-636E-2C7C-4994-5E5B3BC26606}"/>
              </a:ext>
            </a:extLst>
          </p:cNvPr>
          <p:cNvSpPr/>
          <p:nvPr/>
        </p:nvSpPr>
        <p:spPr>
          <a:xfrm>
            <a:off x="6351905" y="1828799"/>
            <a:ext cx="4600575" cy="1928177"/>
          </a:xfrm>
          <a:prstGeom prst="roundRect">
            <a:avLst/>
          </a:prstGeom>
          <a:solidFill>
            <a:srgbClr val="E4B6DF"/>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9" name="Text Box 9">
            <a:extLst>
              <a:ext uri="{FF2B5EF4-FFF2-40B4-BE49-F238E27FC236}">
                <a16:creationId xmlns:a16="http://schemas.microsoft.com/office/drawing/2014/main" id="{5DF7D639-98B3-E178-7512-B5ABAD1A237E}"/>
              </a:ext>
            </a:extLst>
          </p:cNvPr>
          <p:cNvSpPr txBox="1"/>
          <p:nvPr/>
        </p:nvSpPr>
        <p:spPr>
          <a:xfrm>
            <a:off x="6485255" y="1293178"/>
            <a:ext cx="4305300" cy="349250"/>
          </a:xfrm>
          <a:prstGeom prst="rect">
            <a:avLst/>
          </a:prstGeom>
          <a:solidFill>
            <a:srgbClr val="5FB042"/>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US" sz="1600" b="1" dirty="0"/>
              <a:t>Systematic Review of Governance Documents</a:t>
            </a:r>
            <a:endParaRPr lang="en-US" sz="1600" dirty="0"/>
          </a:p>
        </p:txBody>
      </p:sp>
      <p:sp>
        <p:nvSpPr>
          <p:cNvPr id="20" name="Text Box 7">
            <a:extLst>
              <a:ext uri="{FF2B5EF4-FFF2-40B4-BE49-F238E27FC236}">
                <a16:creationId xmlns:a16="http://schemas.microsoft.com/office/drawing/2014/main" id="{83CBAF07-89B6-336A-2BF4-0570517CBFB6}"/>
              </a:ext>
            </a:extLst>
          </p:cNvPr>
          <p:cNvSpPr txBox="1">
            <a:spLocks noChangeArrowheads="1"/>
          </p:cNvSpPr>
          <p:nvPr/>
        </p:nvSpPr>
        <p:spPr bwMode="auto">
          <a:xfrm>
            <a:off x="6485255" y="2057507"/>
            <a:ext cx="4257675" cy="1550724"/>
          </a:xfrm>
          <a:prstGeom prst="rect">
            <a:avLst/>
          </a:prstGeom>
          <a:solidFill>
            <a:srgbClr val="E4B6DF"/>
          </a:solidFill>
          <a:ln w="9525">
            <a:noFill/>
            <a:miter lim="800000"/>
            <a:headEnd/>
            <a:tailEnd/>
          </a:ln>
        </p:spPr>
        <p:txBody>
          <a:bodyPr rot="0" vert="horz" wrap="square" lIns="91440" tIns="45720" rIns="91440" bIns="45720" anchor="t" anchorCtr="0">
            <a:noAutofit/>
          </a:bodyPr>
          <a:lstStyle/>
          <a:p>
            <a:pPr marL="0" marR="0">
              <a:lnSpc>
                <a:spcPct val="107000"/>
              </a:lnSpc>
              <a:spcAft>
                <a:spcPts val="800"/>
              </a:spcAft>
              <a:buNone/>
            </a:pPr>
            <a:r>
              <a:rPr lang="en-US" sz="1600" dirty="0">
                <a:solidFill>
                  <a:srgbClr val="000000"/>
                </a:solidFill>
                <a:effectLst/>
                <a:latin typeface="+mj-lt"/>
                <a:ea typeface="Calibri" panose="020F0502020204030204" pitchFamily="34" charset="0"/>
                <a:cs typeface="Times New Roman" panose="02020603050405020304" pitchFamily="18" charset="0"/>
              </a:rPr>
              <a:t>1.) Review committee composition, roles, responsibilities, and expectations</a:t>
            </a:r>
          </a:p>
        </p:txBody>
      </p:sp>
      <p:sp>
        <p:nvSpPr>
          <p:cNvPr id="25" name="Rectangle: Rounded Corners 24">
            <a:extLst>
              <a:ext uri="{FF2B5EF4-FFF2-40B4-BE49-F238E27FC236}">
                <a16:creationId xmlns:a16="http://schemas.microsoft.com/office/drawing/2014/main" id="{E2014D41-7D2F-D8B7-7539-CDE4F90B6CC2}"/>
              </a:ext>
            </a:extLst>
          </p:cNvPr>
          <p:cNvSpPr/>
          <p:nvPr/>
        </p:nvSpPr>
        <p:spPr>
          <a:xfrm>
            <a:off x="6266179" y="4046852"/>
            <a:ext cx="4800600" cy="2743200"/>
          </a:xfrm>
          <a:prstGeom prst="roundRect">
            <a:avLst/>
          </a:prstGeom>
          <a:solidFill>
            <a:srgbClr val="5FB042"/>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6" name="Rectangle: Rounded Corners 25">
            <a:extLst>
              <a:ext uri="{FF2B5EF4-FFF2-40B4-BE49-F238E27FC236}">
                <a16:creationId xmlns:a16="http://schemas.microsoft.com/office/drawing/2014/main" id="{0BB1437C-252C-3D43-8DFB-4E7FD524305F}"/>
              </a:ext>
            </a:extLst>
          </p:cNvPr>
          <p:cNvSpPr/>
          <p:nvPr/>
        </p:nvSpPr>
        <p:spPr>
          <a:xfrm>
            <a:off x="6351905" y="4800494"/>
            <a:ext cx="4600575" cy="1805408"/>
          </a:xfrm>
          <a:prstGeom prst="roundRect">
            <a:avLst/>
          </a:prstGeom>
          <a:solidFill>
            <a:srgbClr val="E4B6DF"/>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7" name="Text Box 9">
            <a:extLst>
              <a:ext uri="{FF2B5EF4-FFF2-40B4-BE49-F238E27FC236}">
                <a16:creationId xmlns:a16="http://schemas.microsoft.com/office/drawing/2014/main" id="{9A069C70-A070-9D98-79BA-CA22742B2C41}"/>
              </a:ext>
            </a:extLst>
          </p:cNvPr>
          <p:cNvSpPr txBox="1"/>
          <p:nvPr/>
        </p:nvSpPr>
        <p:spPr>
          <a:xfrm>
            <a:off x="6485255" y="4142102"/>
            <a:ext cx="4305300" cy="567057"/>
          </a:xfrm>
          <a:prstGeom prst="rect">
            <a:avLst/>
          </a:prstGeom>
          <a:solidFill>
            <a:srgbClr val="5FB042"/>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US" sz="1600" b="1" dirty="0"/>
              <a:t>Periodically Catalog How Jurisdictions Govern IFTA</a:t>
            </a:r>
            <a:endParaRPr lang="en-US" sz="1600" dirty="0"/>
          </a:p>
        </p:txBody>
      </p:sp>
      <p:sp>
        <p:nvSpPr>
          <p:cNvPr id="28" name="Text Box 7">
            <a:extLst>
              <a:ext uri="{FF2B5EF4-FFF2-40B4-BE49-F238E27FC236}">
                <a16:creationId xmlns:a16="http://schemas.microsoft.com/office/drawing/2014/main" id="{66AD67F4-3621-678A-3064-D2DC5CA24FC1}"/>
              </a:ext>
            </a:extLst>
          </p:cNvPr>
          <p:cNvSpPr txBox="1">
            <a:spLocks noChangeArrowheads="1"/>
          </p:cNvSpPr>
          <p:nvPr/>
        </p:nvSpPr>
        <p:spPr bwMode="auto">
          <a:xfrm>
            <a:off x="6509067" y="4910328"/>
            <a:ext cx="4257675" cy="1658425"/>
          </a:xfrm>
          <a:prstGeom prst="rect">
            <a:avLst/>
          </a:prstGeom>
          <a:solidFill>
            <a:srgbClr val="E4B6DF"/>
          </a:solidFill>
          <a:ln w="9525">
            <a:noFill/>
            <a:miter lim="800000"/>
            <a:headEnd/>
            <a:tailEnd/>
          </a:ln>
        </p:spPr>
        <p:txBody>
          <a:bodyPr rot="0" vert="horz" wrap="square" lIns="91440" tIns="45720" rIns="91440" bIns="45720" anchor="t" anchorCtr="0">
            <a:noAutofit/>
          </a:bodyPr>
          <a:lstStyle/>
          <a:p>
            <a:pPr marL="0" marR="0">
              <a:lnSpc>
                <a:spcPct val="107000"/>
              </a:lnSpc>
              <a:spcAft>
                <a:spcPts val="800"/>
              </a:spcAft>
              <a:buNone/>
            </a:pPr>
            <a:r>
              <a:rPr lang="en-US" sz="1600" dirty="0">
                <a:solidFill>
                  <a:srgbClr val="000000"/>
                </a:solidFill>
                <a:effectLst/>
                <a:latin typeface="+mj-lt"/>
                <a:ea typeface="Calibri" panose="020F0502020204030204" pitchFamily="34" charset="0"/>
                <a:cs typeface="Times New Roman" panose="02020603050405020304" pitchFamily="18" charset="0"/>
              </a:rPr>
              <a:t>1.) Annual survey conducted to confirm/update how jurisdictions administer IFTA activities</a:t>
            </a:r>
          </a:p>
          <a:p>
            <a:pPr marL="0" marR="0">
              <a:lnSpc>
                <a:spcPct val="107000"/>
              </a:lnSpc>
              <a:spcAft>
                <a:spcPts val="800"/>
              </a:spcAft>
              <a:buNone/>
            </a:pPr>
            <a:r>
              <a:rPr lang="en-US" sz="1600" dirty="0">
                <a:solidFill>
                  <a:srgbClr val="000000"/>
                </a:solidFill>
                <a:effectLst/>
                <a:latin typeface="+mj-lt"/>
                <a:ea typeface="Calibri" panose="020F0502020204030204" pitchFamily="34" charset="0"/>
                <a:cs typeface="Times New Roman" panose="02020603050405020304" pitchFamily="18" charset="0"/>
              </a:rPr>
              <a:t>2.) Create electronic repository for survey results</a:t>
            </a:r>
          </a:p>
        </p:txBody>
      </p:sp>
      <p:grpSp>
        <p:nvGrpSpPr>
          <p:cNvPr id="31" name="Group 30">
            <a:extLst>
              <a:ext uri="{FF2B5EF4-FFF2-40B4-BE49-F238E27FC236}">
                <a16:creationId xmlns:a16="http://schemas.microsoft.com/office/drawing/2014/main" id="{B4B67513-A6F7-0FCB-4A89-EF1B773A341E}"/>
              </a:ext>
            </a:extLst>
          </p:cNvPr>
          <p:cNvGrpSpPr/>
          <p:nvPr/>
        </p:nvGrpSpPr>
        <p:grpSpPr>
          <a:xfrm rot="5400000">
            <a:off x="10077298" y="3565538"/>
            <a:ext cx="3422071" cy="406009"/>
            <a:chOff x="103542" y="231426"/>
            <a:chExt cx="2742986" cy="406009"/>
          </a:xfrm>
        </p:grpSpPr>
        <p:sp>
          <p:nvSpPr>
            <p:cNvPr id="32" name="Freeform: Shape 31">
              <a:extLst>
                <a:ext uri="{FF2B5EF4-FFF2-40B4-BE49-F238E27FC236}">
                  <a16:creationId xmlns:a16="http://schemas.microsoft.com/office/drawing/2014/main" id="{207DB191-799B-19F8-F5BA-BBF65CA56A2E}"/>
                </a:ext>
              </a:extLst>
            </p:cNvPr>
            <p:cNvSpPr/>
            <p:nvPr/>
          </p:nvSpPr>
          <p:spPr>
            <a:xfrm>
              <a:off x="103542" y="232609"/>
              <a:ext cx="1014021" cy="403642"/>
            </a:xfrm>
            <a:custGeom>
              <a:avLst/>
              <a:gdLst>
                <a:gd name="connsiteX0" fmla="*/ 0 w 1014021"/>
                <a:gd name="connsiteY0" fmla="*/ 0 h 403642"/>
                <a:gd name="connsiteX1" fmla="*/ 812200 w 1014021"/>
                <a:gd name="connsiteY1" fmla="*/ 0 h 403642"/>
                <a:gd name="connsiteX2" fmla="*/ 1014021 w 1014021"/>
                <a:gd name="connsiteY2" fmla="*/ 201821 h 403642"/>
                <a:gd name="connsiteX3" fmla="*/ 812200 w 1014021"/>
                <a:gd name="connsiteY3" fmla="*/ 403642 h 403642"/>
                <a:gd name="connsiteX4" fmla="*/ 0 w 1014021"/>
                <a:gd name="connsiteY4" fmla="*/ 403642 h 403642"/>
                <a:gd name="connsiteX5" fmla="*/ 201821 w 1014021"/>
                <a:gd name="connsiteY5" fmla="*/ 201821 h 403642"/>
                <a:gd name="connsiteX6" fmla="*/ 0 w 1014021"/>
                <a:gd name="connsiteY6" fmla="*/ 0 h 40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4021" h="403642">
                  <a:moveTo>
                    <a:pt x="0" y="0"/>
                  </a:moveTo>
                  <a:lnTo>
                    <a:pt x="812200" y="0"/>
                  </a:lnTo>
                  <a:lnTo>
                    <a:pt x="1014021" y="201821"/>
                  </a:lnTo>
                  <a:lnTo>
                    <a:pt x="812200" y="403642"/>
                  </a:lnTo>
                  <a:lnTo>
                    <a:pt x="0" y="403642"/>
                  </a:lnTo>
                  <a:lnTo>
                    <a:pt x="201821" y="20182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24681" tIns="11430" rIns="201821" bIns="11430" numCol="1" spcCol="1270" anchor="ctr" anchorCtr="0">
              <a:noAutofit/>
            </a:bodyPr>
            <a:lstStyle/>
            <a:p>
              <a:pPr marL="0" lvl="0" indent="0" algn="ctr" defTabSz="800100">
                <a:lnSpc>
                  <a:spcPct val="90000"/>
                </a:lnSpc>
                <a:spcBef>
                  <a:spcPct val="0"/>
                </a:spcBef>
                <a:spcAft>
                  <a:spcPct val="35000"/>
                </a:spcAft>
                <a:buNone/>
              </a:pPr>
              <a:r>
                <a:rPr lang="en-US" sz="1800" kern="1200" dirty="0"/>
                <a:t>Goal</a:t>
              </a:r>
            </a:p>
          </p:txBody>
        </p:sp>
        <p:sp>
          <p:nvSpPr>
            <p:cNvPr id="33" name="Freeform: Shape 32">
              <a:extLst>
                <a:ext uri="{FF2B5EF4-FFF2-40B4-BE49-F238E27FC236}">
                  <a16:creationId xmlns:a16="http://schemas.microsoft.com/office/drawing/2014/main" id="{4643B1BF-5A6A-FC0E-E2D7-1AE93A2A76EE}"/>
                </a:ext>
              </a:extLst>
            </p:cNvPr>
            <p:cNvSpPr/>
            <p:nvPr/>
          </p:nvSpPr>
          <p:spPr>
            <a:xfrm>
              <a:off x="958583" y="231426"/>
              <a:ext cx="1015024" cy="406009"/>
            </a:xfrm>
            <a:custGeom>
              <a:avLst/>
              <a:gdLst>
                <a:gd name="connsiteX0" fmla="*/ 0 w 1015024"/>
                <a:gd name="connsiteY0" fmla="*/ 0 h 406009"/>
                <a:gd name="connsiteX1" fmla="*/ 812020 w 1015024"/>
                <a:gd name="connsiteY1" fmla="*/ 0 h 406009"/>
                <a:gd name="connsiteX2" fmla="*/ 1015024 w 1015024"/>
                <a:gd name="connsiteY2" fmla="*/ 203005 h 406009"/>
                <a:gd name="connsiteX3" fmla="*/ 812020 w 1015024"/>
                <a:gd name="connsiteY3" fmla="*/ 406009 h 406009"/>
                <a:gd name="connsiteX4" fmla="*/ 0 w 1015024"/>
                <a:gd name="connsiteY4" fmla="*/ 406009 h 406009"/>
                <a:gd name="connsiteX5" fmla="*/ 203005 w 1015024"/>
                <a:gd name="connsiteY5" fmla="*/ 203005 h 406009"/>
                <a:gd name="connsiteX6" fmla="*/ 0 w 1015024"/>
                <a:gd name="connsiteY6" fmla="*/ 0 h 406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5024" h="406009">
                  <a:moveTo>
                    <a:pt x="0" y="0"/>
                  </a:moveTo>
                  <a:lnTo>
                    <a:pt x="812020" y="0"/>
                  </a:lnTo>
                  <a:lnTo>
                    <a:pt x="1015024" y="203005"/>
                  </a:lnTo>
                  <a:lnTo>
                    <a:pt x="812020" y="406009"/>
                  </a:lnTo>
                  <a:lnTo>
                    <a:pt x="0" y="406009"/>
                  </a:lnTo>
                  <a:lnTo>
                    <a:pt x="203005" y="203005"/>
                  </a:lnTo>
                  <a:lnTo>
                    <a:pt x="0" y="0"/>
                  </a:lnTo>
                  <a:close/>
                </a:path>
              </a:pathLst>
            </a:custGeom>
            <a:solidFill>
              <a:schemeClr val="accent6">
                <a:alpha val="90000"/>
              </a:scheme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18245" tIns="7620" rIns="203004" bIns="762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bg1"/>
                  </a:solidFill>
                </a:rPr>
                <a:t>Strategy</a:t>
              </a:r>
            </a:p>
          </p:txBody>
        </p:sp>
        <p:sp>
          <p:nvSpPr>
            <p:cNvPr id="34" name="Freeform: Shape 33">
              <a:extLst>
                <a:ext uri="{FF2B5EF4-FFF2-40B4-BE49-F238E27FC236}">
                  <a16:creationId xmlns:a16="http://schemas.microsoft.com/office/drawing/2014/main" id="{D798EE12-99C7-71AE-0E4B-22FE9D56B1DC}"/>
                </a:ext>
              </a:extLst>
            </p:cNvPr>
            <p:cNvSpPr/>
            <p:nvPr/>
          </p:nvSpPr>
          <p:spPr>
            <a:xfrm>
              <a:off x="1831504" y="231426"/>
              <a:ext cx="1015024" cy="406009"/>
            </a:xfrm>
            <a:custGeom>
              <a:avLst/>
              <a:gdLst>
                <a:gd name="connsiteX0" fmla="*/ 0 w 1015024"/>
                <a:gd name="connsiteY0" fmla="*/ 0 h 406009"/>
                <a:gd name="connsiteX1" fmla="*/ 812020 w 1015024"/>
                <a:gd name="connsiteY1" fmla="*/ 0 h 406009"/>
                <a:gd name="connsiteX2" fmla="*/ 1015024 w 1015024"/>
                <a:gd name="connsiteY2" fmla="*/ 203005 h 406009"/>
                <a:gd name="connsiteX3" fmla="*/ 812020 w 1015024"/>
                <a:gd name="connsiteY3" fmla="*/ 406009 h 406009"/>
                <a:gd name="connsiteX4" fmla="*/ 0 w 1015024"/>
                <a:gd name="connsiteY4" fmla="*/ 406009 h 406009"/>
                <a:gd name="connsiteX5" fmla="*/ 203005 w 1015024"/>
                <a:gd name="connsiteY5" fmla="*/ 203005 h 406009"/>
                <a:gd name="connsiteX6" fmla="*/ 0 w 1015024"/>
                <a:gd name="connsiteY6" fmla="*/ 0 h 406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5024" h="406009">
                  <a:moveTo>
                    <a:pt x="0" y="0"/>
                  </a:moveTo>
                  <a:lnTo>
                    <a:pt x="812020" y="0"/>
                  </a:lnTo>
                  <a:lnTo>
                    <a:pt x="1015024" y="203005"/>
                  </a:lnTo>
                  <a:lnTo>
                    <a:pt x="812020" y="406009"/>
                  </a:lnTo>
                  <a:lnTo>
                    <a:pt x="0" y="406009"/>
                  </a:lnTo>
                  <a:lnTo>
                    <a:pt x="203005" y="203005"/>
                  </a:lnTo>
                  <a:lnTo>
                    <a:pt x="0" y="0"/>
                  </a:lnTo>
                  <a:close/>
                </a:path>
              </a:pathLst>
            </a:custGeom>
            <a:solidFill>
              <a:srgbClr val="E4B4DF">
                <a:alpha val="90000"/>
              </a:srgb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25865" tIns="11430" rIns="203004" bIns="1143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bg1"/>
                  </a:solidFill>
                </a:rPr>
                <a:t>Tactic</a:t>
              </a:r>
            </a:p>
          </p:txBody>
        </p:sp>
      </p:grpSp>
    </p:spTree>
    <p:extLst>
      <p:ext uri="{BB962C8B-B14F-4D97-AF65-F5344CB8AC3E}">
        <p14:creationId xmlns:p14="http://schemas.microsoft.com/office/powerpoint/2010/main" val="5740696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879565-5703-1F42-FC58-F56CEAC064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EC2B97-9613-B96E-1C5B-4BA0307D94D3}"/>
              </a:ext>
            </a:extLst>
          </p:cNvPr>
          <p:cNvSpPr>
            <a:spLocks noGrp="1"/>
          </p:cNvSpPr>
          <p:nvPr>
            <p:ph type="title"/>
          </p:nvPr>
        </p:nvSpPr>
        <p:spPr>
          <a:xfrm>
            <a:off x="0" y="0"/>
            <a:ext cx="12192000" cy="1096645"/>
          </a:xfrm>
          <a:solidFill>
            <a:schemeClr val="accent1"/>
          </a:solidFill>
        </p:spPr>
        <p:txBody>
          <a:bodyPr/>
          <a:lstStyle/>
          <a:p>
            <a:pPr algn="ctr"/>
            <a:r>
              <a:rPr lang="en-US" dirty="0">
                <a:solidFill>
                  <a:schemeClr val="bg1"/>
                </a:solidFill>
              </a:rPr>
              <a:t>Monitor and Convey Emerging Issues</a:t>
            </a:r>
          </a:p>
        </p:txBody>
      </p:sp>
      <p:sp>
        <p:nvSpPr>
          <p:cNvPr id="4" name="Slide Number Placeholder 3">
            <a:extLst>
              <a:ext uri="{FF2B5EF4-FFF2-40B4-BE49-F238E27FC236}">
                <a16:creationId xmlns:a16="http://schemas.microsoft.com/office/drawing/2014/main" id="{0A30D6DF-C9EA-CB3F-9A91-35C60081524A}"/>
              </a:ext>
            </a:extLst>
          </p:cNvPr>
          <p:cNvSpPr>
            <a:spLocks noGrp="1"/>
          </p:cNvSpPr>
          <p:nvPr>
            <p:ph type="sldNum" sz="quarter" idx="12"/>
          </p:nvPr>
        </p:nvSpPr>
        <p:spPr>
          <a:xfrm>
            <a:off x="9248139" y="6356350"/>
            <a:ext cx="2743200" cy="365125"/>
          </a:xfrm>
        </p:spPr>
        <p:txBody>
          <a:bodyPr/>
          <a:lstStyle/>
          <a:p>
            <a:fld id="{048BBE7A-6D55-47BF-836F-DA5E02A8B925}" type="slidenum">
              <a:rPr lang="en-US" smtClean="0"/>
              <a:pPr/>
              <a:t>34</a:t>
            </a:fld>
            <a:endParaRPr lang="en-US" dirty="0"/>
          </a:p>
        </p:txBody>
      </p:sp>
      <p:sp>
        <p:nvSpPr>
          <p:cNvPr id="5" name="Rectangle: Rounded Corners 4">
            <a:extLst>
              <a:ext uri="{FF2B5EF4-FFF2-40B4-BE49-F238E27FC236}">
                <a16:creationId xmlns:a16="http://schemas.microsoft.com/office/drawing/2014/main" id="{FFBAE2F7-DA6D-D977-C919-F5EA49F14122}"/>
              </a:ext>
            </a:extLst>
          </p:cNvPr>
          <p:cNvSpPr/>
          <p:nvPr/>
        </p:nvSpPr>
        <p:spPr>
          <a:xfrm>
            <a:off x="700346" y="1623263"/>
            <a:ext cx="5290707" cy="4713921"/>
          </a:xfrm>
          <a:prstGeom prst="roundRect">
            <a:avLst/>
          </a:prstGeom>
          <a:solidFill>
            <a:srgbClr val="5FB042"/>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6" name="Rectangle: Rounded Corners 5">
            <a:extLst>
              <a:ext uri="{FF2B5EF4-FFF2-40B4-BE49-F238E27FC236}">
                <a16:creationId xmlns:a16="http://schemas.microsoft.com/office/drawing/2014/main" id="{11A229D1-6B60-1318-9C4C-102AAE487F3B}"/>
              </a:ext>
            </a:extLst>
          </p:cNvPr>
          <p:cNvSpPr/>
          <p:nvPr/>
        </p:nvSpPr>
        <p:spPr>
          <a:xfrm>
            <a:off x="785308" y="2774379"/>
            <a:ext cx="5109883" cy="3443541"/>
          </a:xfrm>
          <a:prstGeom prst="roundRect">
            <a:avLst/>
          </a:prstGeom>
          <a:solidFill>
            <a:srgbClr val="E4B6DF"/>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7" name="Text Box 9">
            <a:extLst>
              <a:ext uri="{FF2B5EF4-FFF2-40B4-BE49-F238E27FC236}">
                <a16:creationId xmlns:a16="http://schemas.microsoft.com/office/drawing/2014/main" id="{321122B7-7EF2-DD56-2515-BF59773611CC}"/>
              </a:ext>
            </a:extLst>
          </p:cNvPr>
          <p:cNvSpPr txBox="1"/>
          <p:nvPr/>
        </p:nvSpPr>
        <p:spPr>
          <a:xfrm>
            <a:off x="1323792" y="1828799"/>
            <a:ext cx="4032914" cy="391890"/>
          </a:xfrm>
          <a:prstGeom prst="rect">
            <a:avLst/>
          </a:prstGeom>
          <a:solidFill>
            <a:srgbClr val="5FB042"/>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US" sz="1450" b="1" dirty="0"/>
              <a:t>Continue and Enhance our Presence in Outside Organizations on Road Use Funding Methodologies</a:t>
            </a:r>
            <a:endParaRPr lang="en-US" sz="1450" dirty="0"/>
          </a:p>
          <a:p>
            <a:pPr marL="0" marR="0">
              <a:lnSpc>
                <a:spcPct val="107000"/>
              </a:lnSpc>
              <a:spcAft>
                <a:spcPts val="800"/>
              </a:spcAft>
            </a:pPr>
            <a:r>
              <a:rPr lang="en-US" sz="13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 Box 7">
            <a:extLst>
              <a:ext uri="{FF2B5EF4-FFF2-40B4-BE49-F238E27FC236}">
                <a16:creationId xmlns:a16="http://schemas.microsoft.com/office/drawing/2014/main" id="{50F334E1-C649-9A26-05EF-163423A86E32}"/>
              </a:ext>
            </a:extLst>
          </p:cNvPr>
          <p:cNvSpPr txBox="1">
            <a:spLocks noChangeArrowheads="1"/>
          </p:cNvSpPr>
          <p:nvPr/>
        </p:nvSpPr>
        <p:spPr bwMode="auto">
          <a:xfrm>
            <a:off x="1118795" y="3117850"/>
            <a:ext cx="4550485" cy="2927947"/>
          </a:xfrm>
          <a:prstGeom prst="rect">
            <a:avLst/>
          </a:prstGeom>
          <a:solidFill>
            <a:srgbClr val="E4B6DF"/>
          </a:solidFill>
          <a:ln w="9525">
            <a:noFill/>
            <a:miter lim="800000"/>
            <a:headEnd/>
            <a:tailEnd/>
          </a:ln>
        </p:spPr>
        <p:txBody>
          <a:bodyPr rot="0" vert="horz" wrap="square" lIns="91440" tIns="45720" rIns="91440" bIns="45720" anchor="t" anchorCtr="0">
            <a:noAutofit/>
          </a:bodyPr>
          <a:lstStyle/>
          <a:p>
            <a:pPr marL="0" marR="0">
              <a:lnSpc>
                <a:spcPct val="107000"/>
              </a:lnSpc>
              <a:spcAft>
                <a:spcPts val="800"/>
              </a:spcAft>
              <a:buNone/>
            </a:pPr>
            <a:r>
              <a:rPr lang="en-US" sz="1450" dirty="0">
                <a:solidFill>
                  <a:srgbClr val="000000"/>
                </a:solidFill>
                <a:effectLst/>
                <a:latin typeface="+mj-lt"/>
                <a:ea typeface="Calibri" panose="020F0502020204030204" pitchFamily="34" charset="0"/>
                <a:cs typeface="Times New Roman" panose="02020603050405020304" pitchFamily="18" charset="0"/>
              </a:rPr>
              <a:t>1.) Partner with ATA and state trucking associations for uniformity</a:t>
            </a:r>
          </a:p>
          <a:p>
            <a:pPr marL="0" marR="0">
              <a:lnSpc>
                <a:spcPct val="107000"/>
              </a:lnSpc>
              <a:spcAft>
                <a:spcPts val="800"/>
              </a:spcAft>
              <a:buNone/>
            </a:pPr>
            <a:r>
              <a:rPr lang="en-US" sz="1450" dirty="0">
                <a:solidFill>
                  <a:srgbClr val="000000"/>
                </a:solidFill>
                <a:effectLst/>
                <a:latin typeface="+mj-lt"/>
                <a:ea typeface="Calibri" panose="020F0502020204030204" pitchFamily="34" charset="0"/>
                <a:cs typeface="Times New Roman" panose="02020603050405020304" pitchFamily="18" charset="0"/>
              </a:rPr>
              <a:t>2.) Investigate associate membership opportunities</a:t>
            </a:r>
          </a:p>
          <a:p>
            <a:pPr marL="0" marR="0">
              <a:lnSpc>
                <a:spcPct val="107000"/>
              </a:lnSpc>
              <a:spcAft>
                <a:spcPts val="800"/>
              </a:spcAft>
              <a:buNone/>
            </a:pPr>
            <a:r>
              <a:rPr lang="en-US" sz="1450" dirty="0">
                <a:solidFill>
                  <a:srgbClr val="000000"/>
                </a:solidFill>
                <a:effectLst/>
                <a:latin typeface="+mj-lt"/>
                <a:ea typeface="Calibri" panose="020F0502020204030204" pitchFamily="34" charset="0"/>
                <a:cs typeface="Times New Roman" panose="02020603050405020304" pitchFamily="18" charset="0"/>
              </a:rPr>
              <a:t>3.) Develop marketing campaign to reach out to other agencies about IFTA activities and capabilities</a:t>
            </a:r>
          </a:p>
          <a:p>
            <a:pPr marL="0" marR="0">
              <a:lnSpc>
                <a:spcPct val="107000"/>
              </a:lnSpc>
              <a:spcAft>
                <a:spcPts val="800"/>
              </a:spcAft>
              <a:buNone/>
            </a:pPr>
            <a:r>
              <a:rPr lang="en-US" sz="1450" dirty="0">
                <a:solidFill>
                  <a:srgbClr val="000000"/>
                </a:solidFill>
                <a:effectLst/>
                <a:latin typeface="+mj-lt"/>
                <a:ea typeface="Calibri" panose="020F0502020204030204" pitchFamily="34" charset="0"/>
                <a:cs typeface="Times New Roman" panose="02020603050405020304" pitchFamily="18" charset="0"/>
              </a:rPr>
              <a:t>4.) Selectively and intentionally invite outside organizations to IFTA meetings</a:t>
            </a:r>
          </a:p>
        </p:txBody>
      </p:sp>
      <p:sp>
        <p:nvSpPr>
          <p:cNvPr id="17" name="Rectangle: Rounded Corners 16">
            <a:extLst>
              <a:ext uri="{FF2B5EF4-FFF2-40B4-BE49-F238E27FC236}">
                <a16:creationId xmlns:a16="http://schemas.microsoft.com/office/drawing/2014/main" id="{5DCDE597-C954-9DB1-8BC2-87D32AAD6D9A}"/>
              </a:ext>
            </a:extLst>
          </p:cNvPr>
          <p:cNvSpPr/>
          <p:nvPr/>
        </p:nvSpPr>
        <p:spPr>
          <a:xfrm>
            <a:off x="6266179" y="1197927"/>
            <a:ext cx="4800600" cy="2743200"/>
          </a:xfrm>
          <a:prstGeom prst="roundRect">
            <a:avLst/>
          </a:prstGeom>
          <a:solidFill>
            <a:srgbClr val="5FB042"/>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8" name="Rectangle: Rounded Corners 17">
            <a:extLst>
              <a:ext uri="{FF2B5EF4-FFF2-40B4-BE49-F238E27FC236}">
                <a16:creationId xmlns:a16="http://schemas.microsoft.com/office/drawing/2014/main" id="{8EFDA842-D4B0-F058-3573-9A578A244D92}"/>
              </a:ext>
            </a:extLst>
          </p:cNvPr>
          <p:cNvSpPr/>
          <p:nvPr/>
        </p:nvSpPr>
        <p:spPr>
          <a:xfrm>
            <a:off x="6351906" y="1828799"/>
            <a:ext cx="4566576" cy="1990166"/>
          </a:xfrm>
          <a:prstGeom prst="roundRect">
            <a:avLst/>
          </a:prstGeom>
          <a:solidFill>
            <a:srgbClr val="E4B6DF"/>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9" name="Text Box 9">
            <a:extLst>
              <a:ext uri="{FF2B5EF4-FFF2-40B4-BE49-F238E27FC236}">
                <a16:creationId xmlns:a16="http://schemas.microsoft.com/office/drawing/2014/main" id="{13A7805F-CDF8-9836-84BA-6FD3BC38075D}"/>
              </a:ext>
            </a:extLst>
          </p:cNvPr>
          <p:cNvSpPr txBox="1"/>
          <p:nvPr/>
        </p:nvSpPr>
        <p:spPr>
          <a:xfrm>
            <a:off x="6485255" y="1293178"/>
            <a:ext cx="4305300" cy="349250"/>
          </a:xfrm>
          <a:prstGeom prst="rect">
            <a:avLst/>
          </a:prstGeom>
          <a:solidFill>
            <a:srgbClr val="5FB042"/>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07000"/>
              </a:lnSpc>
              <a:spcAft>
                <a:spcPts val="800"/>
              </a:spcAft>
              <a:buNone/>
            </a:pPr>
            <a:r>
              <a:rPr lang="en-US" sz="1400" b="1" dirty="0">
                <a:effectLst/>
                <a:ea typeface="Calibri" panose="020F0502020204030204" pitchFamily="34" charset="0"/>
                <a:cs typeface="Times New Roman" panose="02020603050405020304" pitchFamily="18" charset="0"/>
              </a:rPr>
              <a:t>Conduct Perpetual Research on Legislative Action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Text Box 7">
            <a:extLst>
              <a:ext uri="{FF2B5EF4-FFF2-40B4-BE49-F238E27FC236}">
                <a16:creationId xmlns:a16="http://schemas.microsoft.com/office/drawing/2014/main" id="{6AC203D9-0D22-8594-33D2-B74C646D4B92}"/>
              </a:ext>
            </a:extLst>
          </p:cNvPr>
          <p:cNvSpPr txBox="1">
            <a:spLocks noChangeArrowheads="1"/>
          </p:cNvSpPr>
          <p:nvPr/>
        </p:nvSpPr>
        <p:spPr bwMode="auto">
          <a:xfrm>
            <a:off x="6509067" y="1947672"/>
            <a:ext cx="4257675" cy="1763716"/>
          </a:xfrm>
          <a:prstGeom prst="rect">
            <a:avLst/>
          </a:prstGeom>
          <a:solidFill>
            <a:srgbClr val="E4B6DF"/>
          </a:solidFill>
          <a:ln w="9525">
            <a:noFill/>
            <a:miter lim="800000"/>
            <a:headEnd/>
            <a:tailEnd/>
          </a:ln>
        </p:spPr>
        <p:txBody>
          <a:bodyPr rot="0" vert="horz" wrap="square" lIns="91440" tIns="45720" rIns="91440" bIns="45720" anchor="t" anchorCtr="0">
            <a:noAutofit/>
          </a:bodyPr>
          <a:lstStyle/>
          <a:p>
            <a:pPr marL="0" marR="0">
              <a:lnSpc>
                <a:spcPct val="107000"/>
              </a:lnSpc>
              <a:spcAft>
                <a:spcPts val="800"/>
              </a:spcAft>
              <a:buNone/>
            </a:pPr>
            <a:r>
              <a:rPr lang="en-US" sz="1450" dirty="0">
                <a:solidFill>
                  <a:srgbClr val="000000"/>
                </a:solidFill>
                <a:effectLst/>
                <a:latin typeface="+mj-lt"/>
                <a:ea typeface="Calibri" panose="020F0502020204030204" pitchFamily="34" charset="0"/>
                <a:cs typeface="Times New Roman" panose="02020603050405020304" pitchFamily="18" charset="0"/>
              </a:rPr>
              <a:t>1.) Create an electronic database of jurisdictional legislative proposals</a:t>
            </a:r>
          </a:p>
          <a:p>
            <a:pPr marL="0" marR="0">
              <a:lnSpc>
                <a:spcPct val="107000"/>
              </a:lnSpc>
              <a:spcAft>
                <a:spcPts val="800"/>
              </a:spcAft>
              <a:buNone/>
            </a:pPr>
            <a:r>
              <a:rPr lang="en-US" sz="1450" dirty="0">
                <a:solidFill>
                  <a:srgbClr val="000000"/>
                </a:solidFill>
                <a:effectLst/>
                <a:latin typeface="+mj-lt"/>
                <a:ea typeface="Calibri" panose="020F0502020204030204" pitchFamily="34" charset="0"/>
                <a:cs typeface="Times New Roman" panose="02020603050405020304" pitchFamily="18" charset="0"/>
              </a:rPr>
              <a:t>2.) Provide jurisdictions with periodic legislative summaries created by the Attorney Advisory Committee</a:t>
            </a:r>
          </a:p>
        </p:txBody>
      </p:sp>
      <p:sp>
        <p:nvSpPr>
          <p:cNvPr id="25" name="Rectangle: Rounded Corners 24">
            <a:extLst>
              <a:ext uri="{FF2B5EF4-FFF2-40B4-BE49-F238E27FC236}">
                <a16:creationId xmlns:a16="http://schemas.microsoft.com/office/drawing/2014/main" id="{BB3AC876-9023-D178-CDB9-184F02C2F38E}"/>
              </a:ext>
            </a:extLst>
          </p:cNvPr>
          <p:cNvSpPr/>
          <p:nvPr/>
        </p:nvSpPr>
        <p:spPr>
          <a:xfrm>
            <a:off x="6250195" y="4036378"/>
            <a:ext cx="4816584" cy="2748085"/>
          </a:xfrm>
          <a:prstGeom prst="roundRect">
            <a:avLst/>
          </a:prstGeom>
          <a:solidFill>
            <a:srgbClr val="5FB042"/>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6" name="Rectangle: Rounded Corners 25">
            <a:extLst>
              <a:ext uri="{FF2B5EF4-FFF2-40B4-BE49-F238E27FC236}">
                <a16:creationId xmlns:a16="http://schemas.microsoft.com/office/drawing/2014/main" id="{F1A50860-B4EB-85F5-4A8C-0E273F0B02DF}"/>
              </a:ext>
            </a:extLst>
          </p:cNvPr>
          <p:cNvSpPr/>
          <p:nvPr/>
        </p:nvSpPr>
        <p:spPr>
          <a:xfrm>
            <a:off x="6351905" y="4525639"/>
            <a:ext cx="4600575" cy="2171069"/>
          </a:xfrm>
          <a:prstGeom prst="roundRect">
            <a:avLst/>
          </a:prstGeom>
          <a:solidFill>
            <a:srgbClr val="E4B6DF"/>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7" name="Text Box 9">
            <a:extLst>
              <a:ext uri="{FF2B5EF4-FFF2-40B4-BE49-F238E27FC236}">
                <a16:creationId xmlns:a16="http://schemas.microsoft.com/office/drawing/2014/main" id="{01D026B8-82C9-9BCD-60D0-75C1B65C6557}"/>
              </a:ext>
            </a:extLst>
          </p:cNvPr>
          <p:cNvSpPr txBox="1"/>
          <p:nvPr/>
        </p:nvSpPr>
        <p:spPr>
          <a:xfrm>
            <a:off x="6485255" y="4142103"/>
            <a:ext cx="4305300" cy="349250"/>
          </a:xfrm>
          <a:prstGeom prst="rect">
            <a:avLst/>
          </a:prstGeom>
          <a:solidFill>
            <a:srgbClr val="5FB042"/>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07000"/>
              </a:lnSpc>
              <a:spcAft>
                <a:spcPts val="800"/>
              </a:spcAft>
              <a:buNone/>
            </a:pPr>
            <a:r>
              <a:rPr lang="en-US" sz="1400" b="1" dirty="0">
                <a:effectLst/>
                <a:ea typeface="Calibri" panose="020F0502020204030204" pitchFamily="34" charset="0"/>
                <a:cs typeface="Times New Roman" panose="02020603050405020304" pitchFamily="18" charset="0"/>
              </a:rPr>
              <a:t>Systematic Updates on Emerging Trends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8" name="Text Box 7">
            <a:extLst>
              <a:ext uri="{FF2B5EF4-FFF2-40B4-BE49-F238E27FC236}">
                <a16:creationId xmlns:a16="http://schemas.microsoft.com/office/drawing/2014/main" id="{9C3DD33B-C05B-CF22-1508-923715370E9B}"/>
              </a:ext>
            </a:extLst>
          </p:cNvPr>
          <p:cNvSpPr txBox="1">
            <a:spLocks noChangeArrowheads="1"/>
          </p:cNvSpPr>
          <p:nvPr/>
        </p:nvSpPr>
        <p:spPr bwMode="auto">
          <a:xfrm>
            <a:off x="6509067" y="4608631"/>
            <a:ext cx="4257675" cy="1960122"/>
          </a:xfrm>
          <a:prstGeom prst="rect">
            <a:avLst/>
          </a:prstGeom>
          <a:solidFill>
            <a:srgbClr val="E4B6DF"/>
          </a:solidFill>
          <a:ln w="9525">
            <a:noFill/>
            <a:miter lim="800000"/>
            <a:headEnd/>
            <a:tailEnd/>
          </a:ln>
        </p:spPr>
        <p:txBody>
          <a:bodyPr rot="0" vert="horz" wrap="square" lIns="91440" tIns="45720" rIns="91440" bIns="45720" anchor="t" anchorCtr="0">
            <a:noAutofit/>
          </a:bodyPr>
          <a:lstStyle/>
          <a:p>
            <a:pPr marL="0" marR="0">
              <a:lnSpc>
                <a:spcPct val="107000"/>
              </a:lnSpc>
              <a:spcAft>
                <a:spcPts val="800"/>
              </a:spcAft>
              <a:buNone/>
            </a:pPr>
            <a:r>
              <a:rPr lang="en-US" sz="1450" dirty="0">
                <a:solidFill>
                  <a:srgbClr val="000000"/>
                </a:solidFill>
                <a:effectLst/>
                <a:latin typeface="+mj-lt"/>
                <a:ea typeface="Calibri" panose="020F0502020204030204" pitchFamily="34" charset="0"/>
                <a:cs typeface="Times New Roman" panose="02020603050405020304" pitchFamily="18" charset="0"/>
              </a:rPr>
              <a:t>1.) Explore various </a:t>
            </a:r>
            <a:r>
              <a:rPr lang="en-US" sz="1450" dirty="0">
                <a:solidFill>
                  <a:srgbClr val="000000"/>
                </a:solidFill>
                <a:latin typeface="+mj-lt"/>
                <a:ea typeface="Calibri" panose="020F0502020204030204" pitchFamily="34" charset="0"/>
                <a:cs typeface="Times New Roman" panose="02020603050405020304" pitchFamily="18" charset="0"/>
              </a:rPr>
              <a:t>m</a:t>
            </a:r>
            <a:r>
              <a:rPr lang="en-US" sz="1450" dirty="0">
                <a:solidFill>
                  <a:srgbClr val="000000"/>
                </a:solidFill>
                <a:effectLst/>
                <a:latin typeface="+mj-lt"/>
                <a:ea typeface="Calibri" panose="020F0502020204030204" pitchFamily="34" charset="0"/>
                <a:cs typeface="Times New Roman" panose="02020603050405020304" pitchFamily="18" charset="0"/>
              </a:rPr>
              <a:t>ethods to communicate more frequently with stakeholders</a:t>
            </a:r>
          </a:p>
          <a:p>
            <a:pPr marL="0" marR="0">
              <a:lnSpc>
                <a:spcPct val="107000"/>
              </a:lnSpc>
              <a:spcAft>
                <a:spcPts val="800"/>
              </a:spcAft>
              <a:buNone/>
            </a:pPr>
            <a:r>
              <a:rPr lang="en-US" sz="1450" dirty="0">
                <a:solidFill>
                  <a:srgbClr val="000000"/>
                </a:solidFill>
                <a:effectLst/>
                <a:latin typeface="+mj-lt"/>
                <a:ea typeface="Calibri" panose="020F0502020204030204" pitchFamily="34" charset="0"/>
                <a:cs typeface="Times New Roman" panose="02020603050405020304" pitchFamily="18" charset="0"/>
              </a:rPr>
              <a:t>2.) Utilize mass </a:t>
            </a:r>
            <a:r>
              <a:rPr lang="en-US" sz="1450" dirty="0">
                <a:solidFill>
                  <a:srgbClr val="000000"/>
                </a:solidFill>
                <a:latin typeface="+mj-lt"/>
                <a:ea typeface="Calibri" panose="020F0502020204030204" pitchFamily="34" charset="0"/>
                <a:cs typeface="Times New Roman" panose="02020603050405020304" pitchFamily="18" charset="0"/>
              </a:rPr>
              <a:t>c</a:t>
            </a:r>
            <a:r>
              <a:rPr lang="en-US" sz="1450" dirty="0">
                <a:solidFill>
                  <a:srgbClr val="000000"/>
                </a:solidFill>
                <a:effectLst/>
                <a:latin typeface="+mj-lt"/>
                <a:ea typeface="Calibri" panose="020F0502020204030204" pitchFamily="34" charset="0"/>
                <a:cs typeface="Times New Roman" panose="02020603050405020304" pitchFamily="18" charset="0"/>
              </a:rPr>
              <a:t>ommunication for emerging </a:t>
            </a:r>
            <a:r>
              <a:rPr lang="en-US" sz="1450" dirty="0">
                <a:solidFill>
                  <a:srgbClr val="000000"/>
                </a:solidFill>
                <a:latin typeface="+mj-lt"/>
                <a:ea typeface="Calibri" panose="020F0502020204030204" pitchFamily="34" charset="0"/>
                <a:cs typeface="Times New Roman" panose="02020603050405020304" pitchFamily="18" charset="0"/>
              </a:rPr>
              <a:t>i</a:t>
            </a:r>
            <a:r>
              <a:rPr lang="en-US" sz="1450" dirty="0">
                <a:solidFill>
                  <a:srgbClr val="000000"/>
                </a:solidFill>
                <a:effectLst/>
                <a:latin typeface="+mj-lt"/>
                <a:ea typeface="Calibri" panose="020F0502020204030204" pitchFamily="34" charset="0"/>
                <a:cs typeface="Times New Roman" panose="02020603050405020304" pitchFamily="18" charset="0"/>
              </a:rPr>
              <a:t>ssues</a:t>
            </a:r>
          </a:p>
          <a:p>
            <a:pPr marL="0" marR="0">
              <a:lnSpc>
                <a:spcPct val="107000"/>
              </a:lnSpc>
              <a:spcAft>
                <a:spcPts val="800"/>
              </a:spcAft>
              <a:buNone/>
            </a:pPr>
            <a:r>
              <a:rPr lang="en-US" sz="1450" dirty="0">
                <a:solidFill>
                  <a:srgbClr val="000000"/>
                </a:solidFill>
                <a:effectLst/>
                <a:latin typeface="+mj-lt"/>
                <a:ea typeface="Calibri" panose="020F0502020204030204" pitchFamily="34" charset="0"/>
                <a:cs typeface="Times New Roman" panose="02020603050405020304" pitchFamily="18" charset="0"/>
              </a:rPr>
              <a:t>3.) Determine frequency of communication about emerging </a:t>
            </a:r>
            <a:r>
              <a:rPr lang="en-US" sz="1450" dirty="0">
                <a:solidFill>
                  <a:srgbClr val="000000"/>
                </a:solidFill>
                <a:latin typeface="+mj-lt"/>
                <a:ea typeface="Calibri" panose="020F0502020204030204" pitchFamily="34" charset="0"/>
                <a:cs typeface="Times New Roman" panose="02020603050405020304" pitchFamily="18" charset="0"/>
              </a:rPr>
              <a:t>t</a:t>
            </a:r>
            <a:r>
              <a:rPr lang="en-US" sz="1450" dirty="0">
                <a:solidFill>
                  <a:srgbClr val="000000"/>
                </a:solidFill>
                <a:effectLst/>
                <a:latin typeface="+mj-lt"/>
                <a:ea typeface="Calibri" panose="020F0502020204030204" pitchFamily="34" charset="0"/>
                <a:cs typeface="Times New Roman" panose="02020603050405020304" pitchFamily="18" charset="0"/>
              </a:rPr>
              <a:t>rends</a:t>
            </a:r>
          </a:p>
        </p:txBody>
      </p:sp>
      <p:grpSp>
        <p:nvGrpSpPr>
          <p:cNvPr id="31" name="Group 30">
            <a:extLst>
              <a:ext uri="{FF2B5EF4-FFF2-40B4-BE49-F238E27FC236}">
                <a16:creationId xmlns:a16="http://schemas.microsoft.com/office/drawing/2014/main" id="{3904218F-085D-AB01-92D2-D2D9F53DEBA9}"/>
              </a:ext>
            </a:extLst>
          </p:cNvPr>
          <p:cNvGrpSpPr/>
          <p:nvPr/>
        </p:nvGrpSpPr>
        <p:grpSpPr>
          <a:xfrm rot="5400000">
            <a:off x="10071283" y="3539053"/>
            <a:ext cx="3401599" cy="438508"/>
            <a:chOff x="103542" y="231426"/>
            <a:chExt cx="2742986" cy="406009"/>
          </a:xfrm>
        </p:grpSpPr>
        <p:sp>
          <p:nvSpPr>
            <p:cNvPr id="32" name="Freeform: Shape 31">
              <a:extLst>
                <a:ext uri="{FF2B5EF4-FFF2-40B4-BE49-F238E27FC236}">
                  <a16:creationId xmlns:a16="http://schemas.microsoft.com/office/drawing/2014/main" id="{33E64616-9DC0-D6FF-9918-18611714DD88}"/>
                </a:ext>
              </a:extLst>
            </p:cNvPr>
            <p:cNvSpPr/>
            <p:nvPr/>
          </p:nvSpPr>
          <p:spPr>
            <a:xfrm>
              <a:off x="103542" y="232609"/>
              <a:ext cx="1014021" cy="403642"/>
            </a:xfrm>
            <a:custGeom>
              <a:avLst/>
              <a:gdLst>
                <a:gd name="connsiteX0" fmla="*/ 0 w 1014021"/>
                <a:gd name="connsiteY0" fmla="*/ 0 h 403642"/>
                <a:gd name="connsiteX1" fmla="*/ 812200 w 1014021"/>
                <a:gd name="connsiteY1" fmla="*/ 0 h 403642"/>
                <a:gd name="connsiteX2" fmla="*/ 1014021 w 1014021"/>
                <a:gd name="connsiteY2" fmla="*/ 201821 h 403642"/>
                <a:gd name="connsiteX3" fmla="*/ 812200 w 1014021"/>
                <a:gd name="connsiteY3" fmla="*/ 403642 h 403642"/>
                <a:gd name="connsiteX4" fmla="*/ 0 w 1014021"/>
                <a:gd name="connsiteY4" fmla="*/ 403642 h 403642"/>
                <a:gd name="connsiteX5" fmla="*/ 201821 w 1014021"/>
                <a:gd name="connsiteY5" fmla="*/ 201821 h 403642"/>
                <a:gd name="connsiteX6" fmla="*/ 0 w 1014021"/>
                <a:gd name="connsiteY6" fmla="*/ 0 h 40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4021" h="403642">
                  <a:moveTo>
                    <a:pt x="0" y="0"/>
                  </a:moveTo>
                  <a:lnTo>
                    <a:pt x="812200" y="0"/>
                  </a:lnTo>
                  <a:lnTo>
                    <a:pt x="1014021" y="201821"/>
                  </a:lnTo>
                  <a:lnTo>
                    <a:pt x="812200" y="403642"/>
                  </a:lnTo>
                  <a:lnTo>
                    <a:pt x="0" y="403642"/>
                  </a:lnTo>
                  <a:lnTo>
                    <a:pt x="201821" y="20182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24681" tIns="11430" rIns="201821" bIns="11430" numCol="1" spcCol="1270" anchor="ctr" anchorCtr="0">
              <a:noAutofit/>
            </a:bodyPr>
            <a:lstStyle/>
            <a:p>
              <a:pPr marL="0" lvl="0" indent="0" algn="ctr" defTabSz="800100">
                <a:lnSpc>
                  <a:spcPct val="90000"/>
                </a:lnSpc>
                <a:spcBef>
                  <a:spcPct val="0"/>
                </a:spcBef>
                <a:spcAft>
                  <a:spcPct val="35000"/>
                </a:spcAft>
                <a:buNone/>
              </a:pPr>
              <a:r>
                <a:rPr lang="en-US" sz="1800" kern="1200" dirty="0"/>
                <a:t>Goal</a:t>
              </a:r>
            </a:p>
          </p:txBody>
        </p:sp>
        <p:sp>
          <p:nvSpPr>
            <p:cNvPr id="33" name="Freeform: Shape 32">
              <a:extLst>
                <a:ext uri="{FF2B5EF4-FFF2-40B4-BE49-F238E27FC236}">
                  <a16:creationId xmlns:a16="http://schemas.microsoft.com/office/drawing/2014/main" id="{13A16CE0-8733-443D-97D3-5AE3741FC867}"/>
                </a:ext>
              </a:extLst>
            </p:cNvPr>
            <p:cNvSpPr/>
            <p:nvPr/>
          </p:nvSpPr>
          <p:spPr>
            <a:xfrm>
              <a:off x="958583" y="231426"/>
              <a:ext cx="1015024" cy="406009"/>
            </a:xfrm>
            <a:custGeom>
              <a:avLst/>
              <a:gdLst>
                <a:gd name="connsiteX0" fmla="*/ 0 w 1015024"/>
                <a:gd name="connsiteY0" fmla="*/ 0 h 406009"/>
                <a:gd name="connsiteX1" fmla="*/ 812020 w 1015024"/>
                <a:gd name="connsiteY1" fmla="*/ 0 h 406009"/>
                <a:gd name="connsiteX2" fmla="*/ 1015024 w 1015024"/>
                <a:gd name="connsiteY2" fmla="*/ 203005 h 406009"/>
                <a:gd name="connsiteX3" fmla="*/ 812020 w 1015024"/>
                <a:gd name="connsiteY3" fmla="*/ 406009 h 406009"/>
                <a:gd name="connsiteX4" fmla="*/ 0 w 1015024"/>
                <a:gd name="connsiteY4" fmla="*/ 406009 h 406009"/>
                <a:gd name="connsiteX5" fmla="*/ 203005 w 1015024"/>
                <a:gd name="connsiteY5" fmla="*/ 203005 h 406009"/>
                <a:gd name="connsiteX6" fmla="*/ 0 w 1015024"/>
                <a:gd name="connsiteY6" fmla="*/ 0 h 406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5024" h="406009">
                  <a:moveTo>
                    <a:pt x="0" y="0"/>
                  </a:moveTo>
                  <a:lnTo>
                    <a:pt x="812020" y="0"/>
                  </a:lnTo>
                  <a:lnTo>
                    <a:pt x="1015024" y="203005"/>
                  </a:lnTo>
                  <a:lnTo>
                    <a:pt x="812020" y="406009"/>
                  </a:lnTo>
                  <a:lnTo>
                    <a:pt x="0" y="406009"/>
                  </a:lnTo>
                  <a:lnTo>
                    <a:pt x="203005" y="203005"/>
                  </a:lnTo>
                  <a:lnTo>
                    <a:pt x="0" y="0"/>
                  </a:lnTo>
                  <a:close/>
                </a:path>
              </a:pathLst>
            </a:custGeom>
            <a:solidFill>
              <a:schemeClr val="accent6">
                <a:alpha val="90000"/>
              </a:scheme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18245" tIns="7620" rIns="203004" bIns="762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bg1"/>
                  </a:solidFill>
                </a:rPr>
                <a:t>Strategy</a:t>
              </a:r>
            </a:p>
          </p:txBody>
        </p:sp>
        <p:sp>
          <p:nvSpPr>
            <p:cNvPr id="34" name="Freeform: Shape 33">
              <a:extLst>
                <a:ext uri="{FF2B5EF4-FFF2-40B4-BE49-F238E27FC236}">
                  <a16:creationId xmlns:a16="http://schemas.microsoft.com/office/drawing/2014/main" id="{C3C15CDE-1D87-F702-B046-17BAFED39ADC}"/>
                </a:ext>
              </a:extLst>
            </p:cNvPr>
            <p:cNvSpPr/>
            <p:nvPr/>
          </p:nvSpPr>
          <p:spPr>
            <a:xfrm>
              <a:off x="1831504" y="231426"/>
              <a:ext cx="1015024" cy="406009"/>
            </a:xfrm>
            <a:custGeom>
              <a:avLst/>
              <a:gdLst>
                <a:gd name="connsiteX0" fmla="*/ 0 w 1015024"/>
                <a:gd name="connsiteY0" fmla="*/ 0 h 406009"/>
                <a:gd name="connsiteX1" fmla="*/ 812020 w 1015024"/>
                <a:gd name="connsiteY1" fmla="*/ 0 h 406009"/>
                <a:gd name="connsiteX2" fmla="*/ 1015024 w 1015024"/>
                <a:gd name="connsiteY2" fmla="*/ 203005 h 406009"/>
                <a:gd name="connsiteX3" fmla="*/ 812020 w 1015024"/>
                <a:gd name="connsiteY3" fmla="*/ 406009 h 406009"/>
                <a:gd name="connsiteX4" fmla="*/ 0 w 1015024"/>
                <a:gd name="connsiteY4" fmla="*/ 406009 h 406009"/>
                <a:gd name="connsiteX5" fmla="*/ 203005 w 1015024"/>
                <a:gd name="connsiteY5" fmla="*/ 203005 h 406009"/>
                <a:gd name="connsiteX6" fmla="*/ 0 w 1015024"/>
                <a:gd name="connsiteY6" fmla="*/ 0 h 406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5024" h="406009">
                  <a:moveTo>
                    <a:pt x="0" y="0"/>
                  </a:moveTo>
                  <a:lnTo>
                    <a:pt x="812020" y="0"/>
                  </a:lnTo>
                  <a:lnTo>
                    <a:pt x="1015024" y="203005"/>
                  </a:lnTo>
                  <a:lnTo>
                    <a:pt x="812020" y="406009"/>
                  </a:lnTo>
                  <a:lnTo>
                    <a:pt x="0" y="406009"/>
                  </a:lnTo>
                  <a:lnTo>
                    <a:pt x="203005" y="203005"/>
                  </a:lnTo>
                  <a:lnTo>
                    <a:pt x="0" y="0"/>
                  </a:lnTo>
                  <a:close/>
                </a:path>
              </a:pathLst>
            </a:custGeom>
            <a:solidFill>
              <a:srgbClr val="E4B6DF">
                <a:alpha val="90000"/>
              </a:srgb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25865" tIns="11430" rIns="203004" bIns="1143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bg1"/>
                  </a:solidFill>
                </a:rPr>
                <a:t>Tactic</a:t>
              </a:r>
            </a:p>
          </p:txBody>
        </p:sp>
      </p:grpSp>
    </p:spTree>
    <p:extLst>
      <p:ext uri="{BB962C8B-B14F-4D97-AF65-F5344CB8AC3E}">
        <p14:creationId xmlns:p14="http://schemas.microsoft.com/office/powerpoint/2010/main" val="2505958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85072C-80DF-A7AA-EF97-4239C2E6F2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F44A6D-4E6B-AEB5-C70F-E1BABEB416C4}"/>
              </a:ext>
            </a:extLst>
          </p:cNvPr>
          <p:cNvSpPr>
            <a:spLocks noGrp="1"/>
          </p:cNvSpPr>
          <p:nvPr>
            <p:ph type="title"/>
          </p:nvPr>
        </p:nvSpPr>
        <p:spPr>
          <a:xfrm>
            <a:off x="0" y="0"/>
            <a:ext cx="12192000" cy="1096645"/>
          </a:xfrm>
          <a:solidFill>
            <a:schemeClr val="accent1"/>
          </a:solidFill>
        </p:spPr>
        <p:txBody>
          <a:bodyPr>
            <a:normAutofit fontScale="90000"/>
          </a:bodyPr>
          <a:lstStyle/>
          <a:p>
            <a:pPr algn="ctr"/>
            <a:r>
              <a:rPr lang="en-US" dirty="0">
                <a:solidFill>
                  <a:schemeClr val="bg1"/>
                </a:solidFill>
              </a:rPr>
              <a:t>Retain Uniformity While Allowing Optional Tax Methodologies</a:t>
            </a:r>
          </a:p>
        </p:txBody>
      </p:sp>
      <p:sp>
        <p:nvSpPr>
          <p:cNvPr id="4" name="Slide Number Placeholder 3">
            <a:extLst>
              <a:ext uri="{FF2B5EF4-FFF2-40B4-BE49-F238E27FC236}">
                <a16:creationId xmlns:a16="http://schemas.microsoft.com/office/drawing/2014/main" id="{92BFFE8E-CBE1-2830-1C81-2D838FBD8D0F}"/>
              </a:ext>
            </a:extLst>
          </p:cNvPr>
          <p:cNvSpPr>
            <a:spLocks noGrp="1"/>
          </p:cNvSpPr>
          <p:nvPr>
            <p:ph type="sldNum" sz="quarter" idx="12"/>
          </p:nvPr>
        </p:nvSpPr>
        <p:spPr>
          <a:xfrm>
            <a:off x="9248139" y="6356350"/>
            <a:ext cx="2743200" cy="365125"/>
          </a:xfrm>
        </p:spPr>
        <p:txBody>
          <a:bodyPr/>
          <a:lstStyle/>
          <a:p>
            <a:fld id="{048BBE7A-6D55-47BF-836F-DA5E02A8B925}" type="slidenum">
              <a:rPr lang="en-US" smtClean="0"/>
              <a:pPr/>
              <a:t>35</a:t>
            </a:fld>
            <a:endParaRPr lang="en-US" dirty="0"/>
          </a:p>
        </p:txBody>
      </p:sp>
      <p:sp>
        <p:nvSpPr>
          <p:cNvPr id="5" name="Rectangle: Rounded Corners 4">
            <a:extLst>
              <a:ext uri="{FF2B5EF4-FFF2-40B4-BE49-F238E27FC236}">
                <a16:creationId xmlns:a16="http://schemas.microsoft.com/office/drawing/2014/main" id="{62E2BE0B-9F45-408B-F754-7B49CF7C83A8}"/>
              </a:ext>
            </a:extLst>
          </p:cNvPr>
          <p:cNvSpPr/>
          <p:nvPr/>
        </p:nvSpPr>
        <p:spPr>
          <a:xfrm>
            <a:off x="806824" y="1323191"/>
            <a:ext cx="5135431" cy="5206701"/>
          </a:xfrm>
          <a:prstGeom prst="roundRect">
            <a:avLst/>
          </a:prstGeom>
          <a:solidFill>
            <a:srgbClr val="5FB042"/>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6" name="Rectangle: Rounded Corners 5">
            <a:extLst>
              <a:ext uri="{FF2B5EF4-FFF2-40B4-BE49-F238E27FC236}">
                <a16:creationId xmlns:a16="http://schemas.microsoft.com/office/drawing/2014/main" id="{986EF159-2622-64CE-961D-23E4913BC1CE}"/>
              </a:ext>
            </a:extLst>
          </p:cNvPr>
          <p:cNvSpPr/>
          <p:nvPr/>
        </p:nvSpPr>
        <p:spPr>
          <a:xfrm>
            <a:off x="892885" y="2386365"/>
            <a:ext cx="4959275" cy="4046708"/>
          </a:xfrm>
          <a:prstGeom prst="roundRect">
            <a:avLst/>
          </a:prstGeom>
          <a:solidFill>
            <a:srgbClr val="E4B6DF"/>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7" name="Text Box 9">
            <a:extLst>
              <a:ext uri="{FF2B5EF4-FFF2-40B4-BE49-F238E27FC236}">
                <a16:creationId xmlns:a16="http://schemas.microsoft.com/office/drawing/2014/main" id="{294A07EA-A993-E8F2-40CF-55F2FC8CC87A}"/>
              </a:ext>
            </a:extLst>
          </p:cNvPr>
          <p:cNvSpPr txBox="1"/>
          <p:nvPr/>
        </p:nvSpPr>
        <p:spPr>
          <a:xfrm>
            <a:off x="1262418" y="1481328"/>
            <a:ext cx="4281131" cy="678492"/>
          </a:xfrm>
          <a:prstGeom prst="rect">
            <a:avLst/>
          </a:prstGeom>
          <a:solidFill>
            <a:srgbClr val="5FB042"/>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07000"/>
              </a:lnSpc>
              <a:spcAft>
                <a:spcPts val="800"/>
              </a:spcAft>
              <a:buNone/>
            </a:pPr>
            <a:r>
              <a:rPr lang="en-US" sz="1400" b="1" dirty="0">
                <a:effectLst/>
                <a:ea typeface="Calibri" panose="020F0502020204030204" pitchFamily="34" charset="0"/>
                <a:cs typeface="Times New Roman" panose="02020603050405020304" pitchFamily="18" charset="0"/>
              </a:rPr>
              <a:t>Propose Modifications to the Agreement to Enable </a:t>
            </a:r>
            <a:r>
              <a:rPr lang="en-US" sz="1400" b="1" dirty="0">
                <a:ea typeface="Calibri" panose="020F0502020204030204" pitchFamily="34" charset="0"/>
                <a:cs typeface="Times New Roman" panose="02020603050405020304" pitchFamily="18" charset="0"/>
              </a:rPr>
              <a:t>F</a:t>
            </a:r>
            <a:r>
              <a:rPr lang="en-US" sz="1400" b="1" dirty="0">
                <a:effectLst/>
                <a:ea typeface="Calibri" panose="020F0502020204030204" pitchFamily="34" charset="0"/>
                <a:cs typeface="Times New Roman" panose="02020603050405020304" pitchFamily="18" charset="0"/>
              </a:rPr>
              <a:t>lexibility in Adapting to Additional </a:t>
            </a:r>
            <a:r>
              <a:rPr lang="en-US" sz="1400" b="1" dirty="0">
                <a:ea typeface="Calibri" panose="020F0502020204030204" pitchFamily="34" charset="0"/>
                <a:cs typeface="Times New Roman" panose="02020603050405020304" pitchFamily="18" charset="0"/>
              </a:rPr>
              <a:t>R</a:t>
            </a:r>
            <a:r>
              <a:rPr lang="en-US" sz="1400" b="1" dirty="0">
                <a:effectLst/>
                <a:ea typeface="Calibri" panose="020F0502020204030204" pitchFamily="34" charset="0"/>
                <a:cs typeface="Times New Roman" panose="02020603050405020304" pitchFamily="18" charset="0"/>
              </a:rPr>
              <a:t>evenue </a:t>
            </a:r>
            <a:r>
              <a:rPr lang="en-US" sz="1400" b="1" dirty="0">
                <a:ea typeface="Calibri" panose="020F0502020204030204" pitchFamily="34" charset="0"/>
                <a:cs typeface="Times New Roman" panose="02020603050405020304" pitchFamily="18" charset="0"/>
              </a:rPr>
              <a:t>S</a:t>
            </a:r>
            <a:r>
              <a:rPr lang="en-US" sz="1400" b="1" dirty="0">
                <a:effectLst/>
                <a:ea typeface="Calibri" panose="020F0502020204030204" pitchFamily="34" charset="0"/>
                <a:cs typeface="Times New Roman" panose="02020603050405020304" pitchFamily="18" charset="0"/>
              </a:rPr>
              <a:t>tructures </a:t>
            </a:r>
            <a:endParaRPr lang="en-US" sz="1400" dirty="0">
              <a:effectLst/>
              <a:ea typeface="Calibri" panose="020F0502020204030204" pitchFamily="34" charset="0"/>
              <a:cs typeface="Times New Roman" panose="02020603050405020304" pitchFamily="18" charset="0"/>
            </a:endParaRPr>
          </a:p>
        </p:txBody>
      </p:sp>
      <p:sp>
        <p:nvSpPr>
          <p:cNvPr id="8" name="Text Box 7">
            <a:extLst>
              <a:ext uri="{FF2B5EF4-FFF2-40B4-BE49-F238E27FC236}">
                <a16:creationId xmlns:a16="http://schemas.microsoft.com/office/drawing/2014/main" id="{75F02A8D-9B9B-F178-45F0-E7F9C20ECD00}"/>
              </a:ext>
            </a:extLst>
          </p:cNvPr>
          <p:cNvSpPr txBox="1">
            <a:spLocks noChangeArrowheads="1"/>
          </p:cNvSpPr>
          <p:nvPr/>
        </p:nvSpPr>
        <p:spPr bwMode="auto">
          <a:xfrm>
            <a:off x="1262417" y="2575116"/>
            <a:ext cx="4281131" cy="3348011"/>
          </a:xfrm>
          <a:prstGeom prst="rect">
            <a:avLst/>
          </a:prstGeom>
          <a:solidFill>
            <a:srgbClr val="E4B6DF"/>
          </a:solidFill>
          <a:ln w="9525">
            <a:noFill/>
            <a:miter lim="800000"/>
            <a:headEnd/>
            <a:tailEnd/>
          </a:ln>
        </p:spPr>
        <p:txBody>
          <a:bodyPr rot="0" vert="horz" wrap="square" lIns="91440" tIns="45720" rIns="91440" bIns="45720" anchor="t" anchorCtr="0">
            <a:noAutofit/>
          </a:bodyPr>
          <a:lstStyle/>
          <a:p>
            <a:pPr marL="0" marR="0">
              <a:lnSpc>
                <a:spcPct val="107000"/>
              </a:lnSpc>
              <a:spcAft>
                <a:spcPts val="800"/>
              </a:spcAft>
              <a:buNone/>
            </a:pPr>
            <a:r>
              <a:rPr lang="en-US" sz="1400" dirty="0">
                <a:solidFill>
                  <a:srgbClr val="000000"/>
                </a:solidFill>
                <a:effectLst/>
                <a:latin typeface="+mj-lt"/>
                <a:ea typeface="Calibri" panose="020F0502020204030204" pitchFamily="34" charset="0"/>
                <a:cs typeface="Times New Roman" panose="02020603050405020304" pitchFamily="18" charset="0"/>
              </a:rPr>
              <a:t>1.) Develop a charge for the alternative </a:t>
            </a:r>
            <a:r>
              <a:rPr lang="en-US" sz="1400" dirty="0">
                <a:solidFill>
                  <a:srgbClr val="000000"/>
                </a:solidFill>
                <a:latin typeface="+mj-lt"/>
                <a:ea typeface="Calibri" panose="020F0502020204030204" pitchFamily="34" charset="0"/>
                <a:cs typeface="Times New Roman" panose="02020603050405020304" pitchFamily="18" charset="0"/>
              </a:rPr>
              <a:t>f</a:t>
            </a:r>
            <a:r>
              <a:rPr lang="en-US" sz="1400" dirty="0">
                <a:solidFill>
                  <a:srgbClr val="000000"/>
                </a:solidFill>
                <a:effectLst/>
                <a:latin typeface="+mj-lt"/>
                <a:ea typeface="Calibri" panose="020F0502020204030204" pitchFamily="34" charset="0"/>
                <a:cs typeface="Times New Roman" panose="02020603050405020304" pitchFamily="18" charset="0"/>
              </a:rPr>
              <a:t>uels </a:t>
            </a:r>
            <a:r>
              <a:rPr lang="en-US" sz="1400" dirty="0">
                <a:solidFill>
                  <a:srgbClr val="000000"/>
                </a:solidFill>
                <a:latin typeface="+mj-lt"/>
                <a:ea typeface="Calibri" panose="020F0502020204030204" pitchFamily="34" charset="0"/>
                <a:cs typeface="Times New Roman" panose="02020603050405020304" pitchFamily="18" charset="0"/>
              </a:rPr>
              <a:t>c</a:t>
            </a:r>
            <a:r>
              <a:rPr lang="en-US" sz="1400" dirty="0">
                <a:solidFill>
                  <a:srgbClr val="000000"/>
                </a:solidFill>
                <a:effectLst/>
                <a:latin typeface="+mj-lt"/>
                <a:ea typeface="Calibri" panose="020F0502020204030204" pitchFamily="34" charset="0"/>
                <a:cs typeface="Times New Roman" panose="02020603050405020304" pitchFamily="18" charset="0"/>
              </a:rPr>
              <a:t>ommittee to identify IFTA Agreement elements that need modification to allow flexibility</a:t>
            </a:r>
          </a:p>
          <a:p>
            <a:pPr marL="0" marR="0">
              <a:lnSpc>
                <a:spcPct val="107000"/>
              </a:lnSpc>
              <a:spcAft>
                <a:spcPts val="800"/>
              </a:spcAft>
              <a:buNone/>
            </a:pPr>
            <a:r>
              <a:rPr lang="en-US" sz="1400" dirty="0">
                <a:solidFill>
                  <a:srgbClr val="000000"/>
                </a:solidFill>
                <a:effectLst/>
                <a:latin typeface="+mj-lt"/>
                <a:ea typeface="Calibri" panose="020F0502020204030204" pitchFamily="34" charset="0"/>
                <a:cs typeface="Times New Roman" panose="02020603050405020304" pitchFamily="18" charset="0"/>
              </a:rPr>
              <a:t>2.) Provide education to jurisdictions on modifications needed in the IFTA Agreement</a:t>
            </a:r>
          </a:p>
          <a:p>
            <a:pPr marL="0" marR="0">
              <a:lnSpc>
                <a:spcPct val="107000"/>
              </a:lnSpc>
              <a:spcAft>
                <a:spcPts val="800"/>
              </a:spcAft>
              <a:buNone/>
            </a:pPr>
            <a:r>
              <a:rPr lang="en-US" sz="1400" dirty="0">
                <a:solidFill>
                  <a:srgbClr val="000000"/>
                </a:solidFill>
                <a:effectLst/>
                <a:latin typeface="+mj-lt"/>
                <a:ea typeface="Calibri" panose="020F0502020204030204" pitchFamily="34" charset="0"/>
                <a:cs typeface="Times New Roman" panose="02020603050405020304" pitchFamily="18" charset="0"/>
              </a:rPr>
              <a:t>3.) Proactively meet with jurisdictions to identify statutory or regulatory impacts to compliance with modified Agreement allowing alternative revenue structures</a:t>
            </a:r>
          </a:p>
          <a:p>
            <a:pPr marL="0" marR="0">
              <a:lnSpc>
                <a:spcPct val="107000"/>
              </a:lnSpc>
              <a:spcAft>
                <a:spcPts val="800"/>
              </a:spcAft>
              <a:buNone/>
            </a:pPr>
            <a:r>
              <a:rPr lang="en-US" sz="1400" dirty="0">
                <a:solidFill>
                  <a:srgbClr val="000000"/>
                </a:solidFill>
                <a:effectLst/>
                <a:latin typeface="+mj-lt"/>
                <a:ea typeface="Calibri" panose="020F0502020204030204" pitchFamily="34" charset="0"/>
                <a:cs typeface="Times New Roman" panose="02020603050405020304" pitchFamily="18" charset="0"/>
              </a:rPr>
              <a:t>4.) Incorporate identified jurisdictional impacts into proposed ballot language</a:t>
            </a:r>
          </a:p>
        </p:txBody>
      </p:sp>
      <p:sp>
        <p:nvSpPr>
          <p:cNvPr id="17" name="Rectangle: Rounded Corners 16">
            <a:extLst>
              <a:ext uri="{FF2B5EF4-FFF2-40B4-BE49-F238E27FC236}">
                <a16:creationId xmlns:a16="http://schemas.microsoft.com/office/drawing/2014/main" id="{D0F435FD-FCB9-164B-DCAA-B70EAFF49859}"/>
              </a:ext>
            </a:extLst>
          </p:cNvPr>
          <p:cNvSpPr/>
          <p:nvPr/>
        </p:nvSpPr>
        <p:spPr>
          <a:xfrm>
            <a:off x="6062099" y="1344706"/>
            <a:ext cx="5004680" cy="5185186"/>
          </a:xfrm>
          <a:prstGeom prst="roundRect">
            <a:avLst/>
          </a:prstGeom>
          <a:solidFill>
            <a:srgbClr val="5FB042"/>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8" name="Rectangle: Rounded Corners 17">
            <a:extLst>
              <a:ext uri="{FF2B5EF4-FFF2-40B4-BE49-F238E27FC236}">
                <a16:creationId xmlns:a16="http://schemas.microsoft.com/office/drawing/2014/main" id="{552F973A-303D-5319-7136-3CF614DCFB13}"/>
              </a:ext>
            </a:extLst>
          </p:cNvPr>
          <p:cNvSpPr/>
          <p:nvPr/>
        </p:nvSpPr>
        <p:spPr>
          <a:xfrm>
            <a:off x="6142615" y="2386365"/>
            <a:ext cx="4809865" cy="4046708"/>
          </a:xfrm>
          <a:prstGeom prst="roundRect">
            <a:avLst/>
          </a:prstGeom>
          <a:solidFill>
            <a:srgbClr val="E4B6DF"/>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9" name="Text Box 9">
            <a:extLst>
              <a:ext uri="{FF2B5EF4-FFF2-40B4-BE49-F238E27FC236}">
                <a16:creationId xmlns:a16="http://schemas.microsoft.com/office/drawing/2014/main" id="{85B22DAD-7730-A2EC-F5BB-BCD955961F54}"/>
              </a:ext>
            </a:extLst>
          </p:cNvPr>
          <p:cNvSpPr txBox="1"/>
          <p:nvPr/>
        </p:nvSpPr>
        <p:spPr>
          <a:xfrm>
            <a:off x="6409017" y="1516730"/>
            <a:ext cx="4305300" cy="360518"/>
          </a:xfrm>
          <a:prstGeom prst="rect">
            <a:avLst/>
          </a:prstGeom>
          <a:solidFill>
            <a:srgbClr val="5FB042"/>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07000"/>
              </a:lnSpc>
              <a:spcAft>
                <a:spcPts val="800"/>
              </a:spcAft>
              <a:buNone/>
            </a:pPr>
            <a:r>
              <a:rPr lang="en-US" sz="1400" b="1" dirty="0">
                <a:effectLst/>
                <a:ea typeface="Calibri" panose="020F0502020204030204" pitchFamily="34" charset="0"/>
                <a:cs typeface="Times New Roman" panose="02020603050405020304" pitchFamily="18" charset="0"/>
              </a:rPr>
              <a:t>Support the Creation and Adoption of Model Legislation for Alternative Road Funding Methodologies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Text Box 7">
            <a:extLst>
              <a:ext uri="{FF2B5EF4-FFF2-40B4-BE49-F238E27FC236}">
                <a16:creationId xmlns:a16="http://schemas.microsoft.com/office/drawing/2014/main" id="{F71188C2-25F0-B0BD-DDE2-AB0BBA105917}"/>
              </a:ext>
            </a:extLst>
          </p:cNvPr>
          <p:cNvSpPr txBox="1">
            <a:spLocks noChangeArrowheads="1"/>
          </p:cNvSpPr>
          <p:nvPr/>
        </p:nvSpPr>
        <p:spPr bwMode="auto">
          <a:xfrm>
            <a:off x="6280074" y="2752085"/>
            <a:ext cx="4548580" cy="3377719"/>
          </a:xfrm>
          <a:prstGeom prst="rect">
            <a:avLst/>
          </a:prstGeom>
          <a:solidFill>
            <a:srgbClr val="E4B6DF"/>
          </a:solidFill>
          <a:ln w="9525">
            <a:noFill/>
            <a:miter lim="800000"/>
            <a:headEnd/>
            <a:tailEnd/>
          </a:ln>
        </p:spPr>
        <p:txBody>
          <a:bodyPr rot="0" vert="horz" wrap="square" lIns="91440" tIns="45720" rIns="91440" bIns="45720" anchor="t" anchorCtr="0">
            <a:noAutofit/>
          </a:bodyPr>
          <a:lstStyle/>
          <a:p>
            <a:pPr marL="0" marR="0">
              <a:lnSpc>
                <a:spcPct val="107000"/>
              </a:lnSpc>
              <a:spcAft>
                <a:spcPts val="800"/>
              </a:spcAft>
              <a:buNone/>
            </a:pPr>
            <a:r>
              <a:rPr lang="en-US" sz="1400" dirty="0">
                <a:solidFill>
                  <a:srgbClr val="000000"/>
                </a:solidFill>
                <a:effectLst/>
                <a:latin typeface="+mj-lt"/>
                <a:ea typeface="Calibri" panose="020F0502020204030204" pitchFamily="34" charset="0"/>
                <a:cs typeface="Times New Roman" panose="02020603050405020304" pitchFamily="18" charset="0"/>
              </a:rPr>
              <a:t>1.) Develop a best practice guide for using an IFTA platform for alternative road funding methods</a:t>
            </a:r>
          </a:p>
          <a:p>
            <a:pPr marL="0" marR="0">
              <a:lnSpc>
                <a:spcPct val="107000"/>
              </a:lnSpc>
              <a:spcAft>
                <a:spcPts val="800"/>
              </a:spcAft>
              <a:buNone/>
            </a:pPr>
            <a:r>
              <a:rPr lang="en-US" sz="1400" dirty="0">
                <a:solidFill>
                  <a:srgbClr val="000000"/>
                </a:solidFill>
                <a:effectLst/>
                <a:latin typeface="+mj-lt"/>
                <a:ea typeface="Calibri" panose="020F0502020204030204" pitchFamily="34" charset="0"/>
                <a:cs typeface="Times New Roman" panose="02020603050405020304" pitchFamily="18" charset="0"/>
              </a:rPr>
              <a:t>2.) Identify a list of resources to assist with the education surrounding necessary legislative changes for alternative road funding methods</a:t>
            </a:r>
          </a:p>
          <a:p>
            <a:pPr marL="0" marR="0">
              <a:lnSpc>
                <a:spcPct val="107000"/>
              </a:lnSpc>
              <a:spcAft>
                <a:spcPts val="800"/>
              </a:spcAft>
              <a:buNone/>
            </a:pPr>
            <a:r>
              <a:rPr lang="en-US" sz="1400" dirty="0">
                <a:solidFill>
                  <a:srgbClr val="000000"/>
                </a:solidFill>
                <a:effectLst/>
                <a:latin typeface="+mj-lt"/>
                <a:ea typeface="Calibri" panose="020F0502020204030204" pitchFamily="34" charset="0"/>
                <a:cs typeface="Times New Roman" panose="02020603050405020304" pitchFamily="18" charset="0"/>
              </a:rPr>
              <a:t>3.) Position IFTA, INC. as an expert on alternative roads funding methods</a:t>
            </a:r>
          </a:p>
          <a:p>
            <a:pPr marL="0" marR="0">
              <a:lnSpc>
                <a:spcPct val="107000"/>
              </a:lnSpc>
              <a:spcAft>
                <a:spcPts val="800"/>
              </a:spcAft>
              <a:buNone/>
            </a:pPr>
            <a:r>
              <a:rPr lang="en-US" sz="1400" dirty="0">
                <a:solidFill>
                  <a:srgbClr val="000000"/>
                </a:solidFill>
                <a:effectLst/>
                <a:latin typeface="+mj-lt"/>
                <a:ea typeface="Calibri" panose="020F0502020204030204" pitchFamily="34" charset="0"/>
                <a:cs typeface="Times New Roman" panose="02020603050405020304" pitchFamily="18" charset="0"/>
              </a:rPr>
              <a:t>4.) Establish a committee to review jurisdictional legislation and analyze adjustments to allow for alternative road funding methods</a:t>
            </a:r>
          </a:p>
        </p:txBody>
      </p:sp>
      <p:grpSp>
        <p:nvGrpSpPr>
          <p:cNvPr id="31" name="Group 30">
            <a:extLst>
              <a:ext uri="{FF2B5EF4-FFF2-40B4-BE49-F238E27FC236}">
                <a16:creationId xmlns:a16="http://schemas.microsoft.com/office/drawing/2014/main" id="{E538E0A3-6B31-FF9F-994B-8EAE60FD278F}"/>
              </a:ext>
            </a:extLst>
          </p:cNvPr>
          <p:cNvGrpSpPr/>
          <p:nvPr/>
        </p:nvGrpSpPr>
        <p:grpSpPr>
          <a:xfrm rot="5400000">
            <a:off x="10094358" y="3548479"/>
            <a:ext cx="3387952" cy="406009"/>
            <a:chOff x="103542" y="231426"/>
            <a:chExt cx="2742986" cy="406009"/>
          </a:xfrm>
        </p:grpSpPr>
        <p:sp>
          <p:nvSpPr>
            <p:cNvPr id="32" name="Freeform: Shape 31">
              <a:extLst>
                <a:ext uri="{FF2B5EF4-FFF2-40B4-BE49-F238E27FC236}">
                  <a16:creationId xmlns:a16="http://schemas.microsoft.com/office/drawing/2014/main" id="{DEB8E9F5-DE11-5784-D41A-865B48D2987C}"/>
                </a:ext>
              </a:extLst>
            </p:cNvPr>
            <p:cNvSpPr/>
            <p:nvPr/>
          </p:nvSpPr>
          <p:spPr>
            <a:xfrm>
              <a:off x="103542" y="232609"/>
              <a:ext cx="1014021" cy="403642"/>
            </a:xfrm>
            <a:custGeom>
              <a:avLst/>
              <a:gdLst>
                <a:gd name="connsiteX0" fmla="*/ 0 w 1014021"/>
                <a:gd name="connsiteY0" fmla="*/ 0 h 403642"/>
                <a:gd name="connsiteX1" fmla="*/ 812200 w 1014021"/>
                <a:gd name="connsiteY1" fmla="*/ 0 h 403642"/>
                <a:gd name="connsiteX2" fmla="*/ 1014021 w 1014021"/>
                <a:gd name="connsiteY2" fmla="*/ 201821 h 403642"/>
                <a:gd name="connsiteX3" fmla="*/ 812200 w 1014021"/>
                <a:gd name="connsiteY3" fmla="*/ 403642 h 403642"/>
                <a:gd name="connsiteX4" fmla="*/ 0 w 1014021"/>
                <a:gd name="connsiteY4" fmla="*/ 403642 h 403642"/>
                <a:gd name="connsiteX5" fmla="*/ 201821 w 1014021"/>
                <a:gd name="connsiteY5" fmla="*/ 201821 h 403642"/>
                <a:gd name="connsiteX6" fmla="*/ 0 w 1014021"/>
                <a:gd name="connsiteY6" fmla="*/ 0 h 40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4021" h="403642">
                  <a:moveTo>
                    <a:pt x="0" y="0"/>
                  </a:moveTo>
                  <a:lnTo>
                    <a:pt x="812200" y="0"/>
                  </a:lnTo>
                  <a:lnTo>
                    <a:pt x="1014021" y="201821"/>
                  </a:lnTo>
                  <a:lnTo>
                    <a:pt x="812200" y="403642"/>
                  </a:lnTo>
                  <a:lnTo>
                    <a:pt x="0" y="403642"/>
                  </a:lnTo>
                  <a:lnTo>
                    <a:pt x="201821" y="20182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24681" tIns="11430" rIns="201821" bIns="11430" numCol="1" spcCol="1270" anchor="ctr" anchorCtr="0">
              <a:noAutofit/>
            </a:bodyPr>
            <a:lstStyle/>
            <a:p>
              <a:pPr marL="0" lvl="0" indent="0" algn="ctr" defTabSz="800100">
                <a:lnSpc>
                  <a:spcPct val="90000"/>
                </a:lnSpc>
                <a:spcBef>
                  <a:spcPct val="0"/>
                </a:spcBef>
                <a:spcAft>
                  <a:spcPct val="35000"/>
                </a:spcAft>
                <a:buNone/>
              </a:pPr>
              <a:r>
                <a:rPr lang="en-US" sz="1800" kern="1200" dirty="0"/>
                <a:t>Goal</a:t>
              </a:r>
            </a:p>
          </p:txBody>
        </p:sp>
        <p:sp>
          <p:nvSpPr>
            <p:cNvPr id="33" name="Freeform: Shape 32">
              <a:extLst>
                <a:ext uri="{FF2B5EF4-FFF2-40B4-BE49-F238E27FC236}">
                  <a16:creationId xmlns:a16="http://schemas.microsoft.com/office/drawing/2014/main" id="{A7EE26C7-092E-6403-6A24-9F197CD919A8}"/>
                </a:ext>
              </a:extLst>
            </p:cNvPr>
            <p:cNvSpPr/>
            <p:nvPr/>
          </p:nvSpPr>
          <p:spPr>
            <a:xfrm>
              <a:off x="958583" y="231426"/>
              <a:ext cx="1015024" cy="406009"/>
            </a:xfrm>
            <a:custGeom>
              <a:avLst/>
              <a:gdLst>
                <a:gd name="connsiteX0" fmla="*/ 0 w 1015024"/>
                <a:gd name="connsiteY0" fmla="*/ 0 h 406009"/>
                <a:gd name="connsiteX1" fmla="*/ 812020 w 1015024"/>
                <a:gd name="connsiteY1" fmla="*/ 0 h 406009"/>
                <a:gd name="connsiteX2" fmla="*/ 1015024 w 1015024"/>
                <a:gd name="connsiteY2" fmla="*/ 203005 h 406009"/>
                <a:gd name="connsiteX3" fmla="*/ 812020 w 1015024"/>
                <a:gd name="connsiteY3" fmla="*/ 406009 h 406009"/>
                <a:gd name="connsiteX4" fmla="*/ 0 w 1015024"/>
                <a:gd name="connsiteY4" fmla="*/ 406009 h 406009"/>
                <a:gd name="connsiteX5" fmla="*/ 203005 w 1015024"/>
                <a:gd name="connsiteY5" fmla="*/ 203005 h 406009"/>
                <a:gd name="connsiteX6" fmla="*/ 0 w 1015024"/>
                <a:gd name="connsiteY6" fmla="*/ 0 h 406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5024" h="406009">
                  <a:moveTo>
                    <a:pt x="0" y="0"/>
                  </a:moveTo>
                  <a:lnTo>
                    <a:pt x="812020" y="0"/>
                  </a:lnTo>
                  <a:lnTo>
                    <a:pt x="1015024" y="203005"/>
                  </a:lnTo>
                  <a:lnTo>
                    <a:pt x="812020" y="406009"/>
                  </a:lnTo>
                  <a:lnTo>
                    <a:pt x="0" y="406009"/>
                  </a:lnTo>
                  <a:lnTo>
                    <a:pt x="203005" y="203005"/>
                  </a:lnTo>
                  <a:lnTo>
                    <a:pt x="0" y="0"/>
                  </a:lnTo>
                  <a:close/>
                </a:path>
              </a:pathLst>
            </a:custGeom>
            <a:solidFill>
              <a:schemeClr val="accent6">
                <a:alpha val="90000"/>
              </a:scheme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18245" tIns="7620" rIns="203004" bIns="762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bg1"/>
                  </a:solidFill>
                </a:rPr>
                <a:t>Strategy</a:t>
              </a:r>
            </a:p>
          </p:txBody>
        </p:sp>
        <p:sp>
          <p:nvSpPr>
            <p:cNvPr id="34" name="Freeform: Shape 33">
              <a:extLst>
                <a:ext uri="{FF2B5EF4-FFF2-40B4-BE49-F238E27FC236}">
                  <a16:creationId xmlns:a16="http://schemas.microsoft.com/office/drawing/2014/main" id="{C3A84A84-3E74-6D4F-003C-923B69DA3047}"/>
                </a:ext>
              </a:extLst>
            </p:cNvPr>
            <p:cNvSpPr/>
            <p:nvPr/>
          </p:nvSpPr>
          <p:spPr>
            <a:xfrm>
              <a:off x="1831504" y="231426"/>
              <a:ext cx="1015024" cy="406009"/>
            </a:xfrm>
            <a:custGeom>
              <a:avLst/>
              <a:gdLst>
                <a:gd name="connsiteX0" fmla="*/ 0 w 1015024"/>
                <a:gd name="connsiteY0" fmla="*/ 0 h 406009"/>
                <a:gd name="connsiteX1" fmla="*/ 812020 w 1015024"/>
                <a:gd name="connsiteY1" fmla="*/ 0 h 406009"/>
                <a:gd name="connsiteX2" fmla="*/ 1015024 w 1015024"/>
                <a:gd name="connsiteY2" fmla="*/ 203005 h 406009"/>
                <a:gd name="connsiteX3" fmla="*/ 812020 w 1015024"/>
                <a:gd name="connsiteY3" fmla="*/ 406009 h 406009"/>
                <a:gd name="connsiteX4" fmla="*/ 0 w 1015024"/>
                <a:gd name="connsiteY4" fmla="*/ 406009 h 406009"/>
                <a:gd name="connsiteX5" fmla="*/ 203005 w 1015024"/>
                <a:gd name="connsiteY5" fmla="*/ 203005 h 406009"/>
                <a:gd name="connsiteX6" fmla="*/ 0 w 1015024"/>
                <a:gd name="connsiteY6" fmla="*/ 0 h 406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5024" h="406009">
                  <a:moveTo>
                    <a:pt x="0" y="0"/>
                  </a:moveTo>
                  <a:lnTo>
                    <a:pt x="812020" y="0"/>
                  </a:lnTo>
                  <a:lnTo>
                    <a:pt x="1015024" y="203005"/>
                  </a:lnTo>
                  <a:lnTo>
                    <a:pt x="812020" y="406009"/>
                  </a:lnTo>
                  <a:lnTo>
                    <a:pt x="0" y="406009"/>
                  </a:lnTo>
                  <a:lnTo>
                    <a:pt x="203005" y="203005"/>
                  </a:lnTo>
                  <a:lnTo>
                    <a:pt x="0" y="0"/>
                  </a:lnTo>
                  <a:close/>
                </a:path>
              </a:pathLst>
            </a:custGeom>
            <a:solidFill>
              <a:srgbClr val="E4B4DF">
                <a:alpha val="90000"/>
              </a:srgb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25865" tIns="11430" rIns="203004" bIns="1143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bg1"/>
                  </a:solidFill>
                </a:rPr>
                <a:t>Tactic</a:t>
              </a:r>
            </a:p>
          </p:txBody>
        </p:sp>
      </p:grpSp>
    </p:spTree>
    <p:extLst>
      <p:ext uri="{BB962C8B-B14F-4D97-AF65-F5344CB8AC3E}">
        <p14:creationId xmlns:p14="http://schemas.microsoft.com/office/powerpoint/2010/main" val="10429421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707D0C-8A56-FB92-B5ED-D6482458E0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06CEC0-DC30-43C0-62CE-507438254993}"/>
              </a:ext>
            </a:extLst>
          </p:cNvPr>
          <p:cNvSpPr>
            <a:spLocks noGrp="1"/>
          </p:cNvSpPr>
          <p:nvPr>
            <p:ph type="title"/>
          </p:nvPr>
        </p:nvSpPr>
        <p:spPr>
          <a:xfrm>
            <a:off x="0" y="0"/>
            <a:ext cx="12192000" cy="1096645"/>
          </a:xfrm>
          <a:solidFill>
            <a:schemeClr val="accent1"/>
          </a:solidFill>
        </p:spPr>
        <p:txBody>
          <a:bodyPr>
            <a:normAutofit fontScale="90000"/>
          </a:bodyPr>
          <a:lstStyle/>
          <a:p>
            <a:pPr algn="ctr"/>
            <a:r>
              <a:rPr lang="en-US" dirty="0">
                <a:solidFill>
                  <a:schemeClr val="bg1"/>
                </a:solidFill>
              </a:rPr>
              <a:t>Retain Uniformity While Allowing Optional Tax Methodologies</a:t>
            </a:r>
          </a:p>
        </p:txBody>
      </p:sp>
      <p:sp>
        <p:nvSpPr>
          <p:cNvPr id="4" name="Slide Number Placeholder 3">
            <a:extLst>
              <a:ext uri="{FF2B5EF4-FFF2-40B4-BE49-F238E27FC236}">
                <a16:creationId xmlns:a16="http://schemas.microsoft.com/office/drawing/2014/main" id="{1F9BD84B-06EB-51F5-D2F2-040648FCF403}"/>
              </a:ext>
            </a:extLst>
          </p:cNvPr>
          <p:cNvSpPr>
            <a:spLocks noGrp="1"/>
          </p:cNvSpPr>
          <p:nvPr>
            <p:ph type="sldNum" sz="quarter" idx="12"/>
          </p:nvPr>
        </p:nvSpPr>
        <p:spPr>
          <a:xfrm>
            <a:off x="9248139" y="6356350"/>
            <a:ext cx="2743200" cy="365125"/>
          </a:xfrm>
        </p:spPr>
        <p:txBody>
          <a:bodyPr/>
          <a:lstStyle/>
          <a:p>
            <a:fld id="{048BBE7A-6D55-47BF-836F-DA5E02A8B925}" type="slidenum">
              <a:rPr lang="en-US" smtClean="0"/>
              <a:pPr/>
              <a:t>36</a:t>
            </a:fld>
            <a:endParaRPr lang="en-US" dirty="0"/>
          </a:p>
        </p:txBody>
      </p:sp>
      <p:sp>
        <p:nvSpPr>
          <p:cNvPr id="5" name="Rectangle: Rounded Corners 4">
            <a:extLst>
              <a:ext uri="{FF2B5EF4-FFF2-40B4-BE49-F238E27FC236}">
                <a16:creationId xmlns:a16="http://schemas.microsoft.com/office/drawing/2014/main" id="{3A2863B7-BE13-9230-D69B-CA2BE26AE224}"/>
              </a:ext>
            </a:extLst>
          </p:cNvPr>
          <p:cNvSpPr/>
          <p:nvPr/>
        </p:nvSpPr>
        <p:spPr>
          <a:xfrm>
            <a:off x="990599" y="1481328"/>
            <a:ext cx="4800600" cy="4242815"/>
          </a:xfrm>
          <a:prstGeom prst="roundRect">
            <a:avLst/>
          </a:prstGeom>
          <a:solidFill>
            <a:srgbClr val="5FB042"/>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6" name="Rectangle: Rounded Corners 5">
            <a:extLst>
              <a:ext uri="{FF2B5EF4-FFF2-40B4-BE49-F238E27FC236}">
                <a16:creationId xmlns:a16="http://schemas.microsoft.com/office/drawing/2014/main" id="{24796AF0-4790-7E4A-36F6-D6715B0B128E}"/>
              </a:ext>
            </a:extLst>
          </p:cNvPr>
          <p:cNvSpPr/>
          <p:nvPr/>
        </p:nvSpPr>
        <p:spPr>
          <a:xfrm>
            <a:off x="1038224" y="2687274"/>
            <a:ext cx="4600575" cy="2889505"/>
          </a:xfrm>
          <a:prstGeom prst="roundRect">
            <a:avLst/>
          </a:prstGeom>
          <a:solidFill>
            <a:srgbClr val="E4B6DF"/>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7" name="Text Box 9">
            <a:extLst>
              <a:ext uri="{FF2B5EF4-FFF2-40B4-BE49-F238E27FC236}">
                <a16:creationId xmlns:a16="http://schemas.microsoft.com/office/drawing/2014/main" id="{905D6244-5FFE-AE75-6D0A-8A68AE790CF7}"/>
              </a:ext>
            </a:extLst>
          </p:cNvPr>
          <p:cNvSpPr txBox="1"/>
          <p:nvPr/>
        </p:nvSpPr>
        <p:spPr>
          <a:xfrm>
            <a:off x="1238249" y="1691988"/>
            <a:ext cx="4305300" cy="708503"/>
          </a:xfrm>
          <a:prstGeom prst="rect">
            <a:avLst/>
          </a:prstGeom>
          <a:solidFill>
            <a:srgbClr val="5FB042"/>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07000"/>
              </a:lnSpc>
              <a:spcAft>
                <a:spcPts val="800"/>
              </a:spcAft>
              <a:buNone/>
            </a:pPr>
            <a:r>
              <a:rPr lang="en-US" sz="1500" b="1" dirty="0">
                <a:effectLst/>
                <a:ea typeface="Calibri" panose="020F0502020204030204" pitchFamily="34" charset="0"/>
                <a:cs typeface="Times New Roman" panose="02020603050405020304" pitchFamily="18" charset="0"/>
              </a:rPr>
              <a:t>Advocate for the IFTA Platform to serve as </a:t>
            </a:r>
            <a:r>
              <a:rPr lang="en-US" sz="1500" b="1" u="sng" dirty="0">
                <a:ea typeface="Calibri" panose="020F0502020204030204" pitchFamily="34" charset="0"/>
                <a:cs typeface="Times New Roman" panose="02020603050405020304" pitchFamily="18" charset="0"/>
              </a:rPr>
              <a:t>T</a:t>
            </a:r>
            <a:r>
              <a:rPr lang="en-US" sz="1500" b="1" u="sng" dirty="0">
                <a:effectLst/>
                <a:ea typeface="Calibri" panose="020F0502020204030204" pitchFamily="34" charset="0"/>
                <a:cs typeface="Times New Roman" panose="02020603050405020304" pitchFamily="18" charset="0"/>
              </a:rPr>
              <a:t>he</a:t>
            </a:r>
            <a:r>
              <a:rPr lang="en-US" sz="1500" b="1" dirty="0">
                <a:effectLst/>
                <a:ea typeface="Calibri" panose="020F0502020204030204" pitchFamily="34" charset="0"/>
                <a:cs typeface="Times New Roman" panose="02020603050405020304" pitchFamily="18" charset="0"/>
              </a:rPr>
              <a:t> Solution for Alternative Revenue Structures</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 Box 7">
            <a:extLst>
              <a:ext uri="{FF2B5EF4-FFF2-40B4-BE49-F238E27FC236}">
                <a16:creationId xmlns:a16="http://schemas.microsoft.com/office/drawing/2014/main" id="{3B4E2EAC-6C0D-F3E2-4D5D-BF392D6A07C6}"/>
              </a:ext>
            </a:extLst>
          </p:cNvPr>
          <p:cNvSpPr txBox="1">
            <a:spLocks noChangeArrowheads="1"/>
          </p:cNvSpPr>
          <p:nvPr/>
        </p:nvSpPr>
        <p:spPr bwMode="auto">
          <a:xfrm>
            <a:off x="1209675" y="2834639"/>
            <a:ext cx="4257675" cy="1856234"/>
          </a:xfrm>
          <a:prstGeom prst="rect">
            <a:avLst/>
          </a:prstGeom>
          <a:solidFill>
            <a:srgbClr val="E4B6DF"/>
          </a:solidFill>
          <a:ln w="9525">
            <a:noFill/>
            <a:miter lim="800000"/>
            <a:headEnd/>
            <a:tailEnd/>
          </a:ln>
        </p:spPr>
        <p:txBody>
          <a:bodyPr rot="0" vert="horz" wrap="square" lIns="91440" tIns="45720" rIns="91440" bIns="45720" anchor="t" anchorCtr="0">
            <a:noAutofit/>
          </a:bodyPr>
          <a:lstStyle/>
          <a:p>
            <a:pPr marL="0" marR="0">
              <a:lnSpc>
                <a:spcPct val="107000"/>
              </a:lnSpc>
              <a:spcAft>
                <a:spcPts val="800"/>
              </a:spcAft>
              <a:buNone/>
            </a:pPr>
            <a:r>
              <a:rPr lang="en-US" sz="1400" dirty="0">
                <a:solidFill>
                  <a:srgbClr val="000000"/>
                </a:solidFill>
                <a:effectLst/>
                <a:latin typeface="+mj-lt"/>
                <a:ea typeface="Calibri" panose="020F0502020204030204" pitchFamily="34" charset="0"/>
                <a:cs typeface="Times New Roman" panose="02020603050405020304" pitchFamily="18" charset="0"/>
              </a:rPr>
              <a:t>1.) Provide a pilot/software for IFTA and non-IFTA to file alternative fuel taxes</a:t>
            </a:r>
          </a:p>
          <a:p>
            <a:pPr marL="0" marR="0">
              <a:lnSpc>
                <a:spcPct val="107000"/>
              </a:lnSpc>
              <a:spcAft>
                <a:spcPts val="800"/>
              </a:spcAft>
              <a:buNone/>
            </a:pPr>
            <a:r>
              <a:rPr lang="en-US" sz="1400" dirty="0">
                <a:solidFill>
                  <a:srgbClr val="000000"/>
                </a:solidFill>
                <a:effectLst/>
                <a:latin typeface="+mj-lt"/>
                <a:ea typeface="Calibri" panose="020F0502020204030204" pitchFamily="34" charset="0"/>
                <a:cs typeface="Times New Roman" panose="02020603050405020304" pitchFamily="18" charset="0"/>
              </a:rPr>
              <a:t>2.) Develop a plan for public education campaigns</a:t>
            </a:r>
          </a:p>
          <a:p>
            <a:pPr marL="0" marR="0">
              <a:lnSpc>
                <a:spcPct val="107000"/>
              </a:lnSpc>
              <a:spcAft>
                <a:spcPts val="800"/>
              </a:spcAft>
              <a:buNone/>
            </a:pPr>
            <a:r>
              <a:rPr lang="en-US" sz="1400" dirty="0">
                <a:solidFill>
                  <a:srgbClr val="000000"/>
                </a:solidFill>
                <a:effectLst/>
                <a:latin typeface="+mj-lt"/>
                <a:ea typeface="Calibri" panose="020F0502020204030204" pitchFamily="34" charset="0"/>
                <a:cs typeface="Times New Roman" panose="02020603050405020304" pitchFamily="18" charset="0"/>
              </a:rPr>
              <a:t>3.) Enhance collaboration efforts</a:t>
            </a:r>
          </a:p>
        </p:txBody>
      </p:sp>
      <p:sp>
        <p:nvSpPr>
          <p:cNvPr id="17" name="Rectangle: Rounded Corners 16">
            <a:extLst>
              <a:ext uri="{FF2B5EF4-FFF2-40B4-BE49-F238E27FC236}">
                <a16:creationId xmlns:a16="http://schemas.microsoft.com/office/drawing/2014/main" id="{D2B46036-D996-B066-06FC-E5EBA3EA225A}"/>
              </a:ext>
            </a:extLst>
          </p:cNvPr>
          <p:cNvSpPr/>
          <p:nvPr/>
        </p:nvSpPr>
        <p:spPr>
          <a:xfrm>
            <a:off x="6266179" y="1481328"/>
            <a:ext cx="4800600" cy="4242815"/>
          </a:xfrm>
          <a:prstGeom prst="roundRect">
            <a:avLst/>
          </a:prstGeom>
          <a:solidFill>
            <a:srgbClr val="5FB042"/>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8" name="Rectangle: Rounded Corners 17">
            <a:extLst>
              <a:ext uri="{FF2B5EF4-FFF2-40B4-BE49-F238E27FC236}">
                <a16:creationId xmlns:a16="http://schemas.microsoft.com/office/drawing/2014/main" id="{B450DFA4-371E-38BF-5805-1A37F30E20ED}"/>
              </a:ext>
            </a:extLst>
          </p:cNvPr>
          <p:cNvSpPr/>
          <p:nvPr/>
        </p:nvSpPr>
        <p:spPr>
          <a:xfrm>
            <a:off x="6366191" y="2687274"/>
            <a:ext cx="4600575" cy="2889505"/>
          </a:xfrm>
          <a:prstGeom prst="roundRect">
            <a:avLst/>
          </a:prstGeom>
          <a:solidFill>
            <a:srgbClr val="E4B6DF"/>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9" name="Text Box 9">
            <a:extLst>
              <a:ext uri="{FF2B5EF4-FFF2-40B4-BE49-F238E27FC236}">
                <a16:creationId xmlns:a16="http://schemas.microsoft.com/office/drawing/2014/main" id="{2B2E2377-8C2E-C9AB-DA0F-51D83CA82F27}"/>
              </a:ext>
            </a:extLst>
          </p:cNvPr>
          <p:cNvSpPr txBox="1"/>
          <p:nvPr/>
        </p:nvSpPr>
        <p:spPr>
          <a:xfrm>
            <a:off x="6523354" y="1696989"/>
            <a:ext cx="4305300" cy="349250"/>
          </a:xfrm>
          <a:prstGeom prst="rect">
            <a:avLst/>
          </a:prstGeom>
          <a:solidFill>
            <a:srgbClr val="5FB042"/>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07000"/>
              </a:lnSpc>
              <a:spcAft>
                <a:spcPts val="800"/>
              </a:spcAft>
              <a:buNone/>
            </a:pPr>
            <a:r>
              <a:rPr lang="en-US" sz="1400" b="1" dirty="0">
                <a:effectLst/>
                <a:ea typeface="Calibri" panose="020F0502020204030204" pitchFamily="34" charset="0"/>
                <a:cs typeface="Times New Roman" panose="02020603050405020304" pitchFamily="18" charset="0"/>
              </a:rPr>
              <a:t>Collaborate with Stakeholders to maintain a Federal Mandate requiring continued </a:t>
            </a:r>
            <a:r>
              <a:rPr lang="en-US" sz="1400" b="1" dirty="0">
                <a:ea typeface="Calibri" panose="020F0502020204030204" pitchFamily="34" charset="0"/>
                <a:cs typeface="Times New Roman" panose="02020603050405020304" pitchFamily="18" charset="0"/>
              </a:rPr>
              <a:t>C</a:t>
            </a:r>
            <a:r>
              <a:rPr lang="en-US" sz="1400" b="1" dirty="0">
                <a:effectLst/>
                <a:ea typeface="Calibri" panose="020F0502020204030204" pitchFamily="34" charset="0"/>
                <a:cs typeface="Times New Roman" panose="02020603050405020304" pitchFamily="18" charset="0"/>
              </a:rPr>
              <a:t>ompliance with the IFTA Agreement as Revenue Methods Evolve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Text Box 7">
            <a:extLst>
              <a:ext uri="{FF2B5EF4-FFF2-40B4-BE49-F238E27FC236}">
                <a16:creationId xmlns:a16="http://schemas.microsoft.com/office/drawing/2014/main" id="{6FC2F82F-6652-6723-7413-EAB951281D7D}"/>
              </a:ext>
            </a:extLst>
          </p:cNvPr>
          <p:cNvSpPr txBox="1">
            <a:spLocks noChangeArrowheads="1"/>
          </p:cNvSpPr>
          <p:nvPr/>
        </p:nvSpPr>
        <p:spPr bwMode="auto">
          <a:xfrm>
            <a:off x="6523354" y="2834639"/>
            <a:ext cx="4257675" cy="2156652"/>
          </a:xfrm>
          <a:prstGeom prst="rect">
            <a:avLst/>
          </a:prstGeom>
          <a:solidFill>
            <a:srgbClr val="E4B6DF"/>
          </a:solidFill>
          <a:ln w="9525">
            <a:noFill/>
            <a:miter lim="800000"/>
            <a:headEnd/>
            <a:tailEnd/>
          </a:ln>
        </p:spPr>
        <p:txBody>
          <a:bodyPr rot="0" vert="horz" wrap="square" lIns="91440" tIns="45720" rIns="91440" bIns="45720" anchor="t" anchorCtr="0">
            <a:noAutofit/>
          </a:bodyPr>
          <a:lstStyle/>
          <a:p>
            <a:pPr marL="0" marR="0">
              <a:lnSpc>
                <a:spcPct val="107000"/>
              </a:lnSpc>
              <a:spcAft>
                <a:spcPts val="800"/>
              </a:spcAft>
              <a:buNone/>
            </a:pPr>
            <a:r>
              <a:rPr lang="en-US" sz="1400" dirty="0">
                <a:solidFill>
                  <a:srgbClr val="000000"/>
                </a:solidFill>
                <a:effectLst/>
                <a:latin typeface="+mj-lt"/>
                <a:ea typeface="Calibri" panose="020F0502020204030204" pitchFamily="34" charset="0"/>
                <a:cs typeface="Times New Roman" panose="02020603050405020304" pitchFamily="18" charset="0"/>
              </a:rPr>
              <a:t>1.) Collaborate with other transportation associations to maintain ISTEA Federal mandate</a:t>
            </a:r>
          </a:p>
          <a:p>
            <a:pPr marL="0" marR="0">
              <a:lnSpc>
                <a:spcPct val="107000"/>
              </a:lnSpc>
              <a:spcAft>
                <a:spcPts val="800"/>
              </a:spcAft>
              <a:buNone/>
            </a:pPr>
            <a:r>
              <a:rPr lang="en-US" sz="1400" dirty="0">
                <a:solidFill>
                  <a:srgbClr val="000000"/>
                </a:solidFill>
                <a:effectLst/>
                <a:latin typeface="+mj-lt"/>
                <a:ea typeface="Calibri" panose="020F0502020204030204" pitchFamily="34" charset="0"/>
                <a:cs typeface="Times New Roman" panose="02020603050405020304" pitchFamily="18" charset="0"/>
              </a:rPr>
              <a:t>2.) Maintain participation in Federal System Alternative Advisory Board</a:t>
            </a:r>
          </a:p>
          <a:p>
            <a:pPr marL="0" marR="0">
              <a:lnSpc>
                <a:spcPct val="107000"/>
              </a:lnSpc>
              <a:spcAft>
                <a:spcPts val="800"/>
              </a:spcAft>
              <a:buNone/>
            </a:pPr>
            <a:r>
              <a:rPr lang="en-US" sz="1400" dirty="0">
                <a:solidFill>
                  <a:srgbClr val="000000"/>
                </a:solidFill>
                <a:effectLst/>
                <a:latin typeface="+mj-lt"/>
                <a:ea typeface="Calibri" panose="020F0502020204030204" pitchFamily="34" charset="0"/>
                <a:cs typeface="Times New Roman" panose="02020603050405020304" pitchFamily="18" charset="0"/>
              </a:rPr>
              <a:t>3.) Show how IFTA can work in/with a mileage-based system</a:t>
            </a:r>
          </a:p>
          <a:p>
            <a:pPr marL="0" marR="0">
              <a:lnSpc>
                <a:spcPct val="107000"/>
              </a:lnSpc>
              <a:spcAft>
                <a:spcPts val="800"/>
              </a:spcAft>
              <a:buNone/>
            </a:pPr>
            <a:r>
              <a:rPr lang="en-US" sz="1400" dirty="0">
                <a:solidFill>
                  <a:srgbClr val="000000"/>
                </a:solidFill>
                <a:effectLst/>
                <a:latin typeface="+mj-lt"/>
                <a:ea typeface="Calibri" panose="020F0502020204030204" pitchFamily="34" charset="0"/>
                <a:cs typeface="Times New Roman" panose="02020603050405020304" pitchFamily="18" charset="0"/>
              </a:rPr>
              <a:t>4.) Create awareness to keep ISTEA a Federal mandate </a:t>
            </a:r>
          </a:p>
        </p:txBody>
      </p:sp>
      <p:grpSp>
        <p:nvGrpSpPr>
          <p:cNvPr id="31" name="Group 30">
            <a:extLst>
              <a:ext uri="{FF2B5EF4-FFF2-40B4-BE49-F238E27FC236}">
                <a16:creationId xmlns:a16="http://schemas.microsoft.com/office/drawing/2014/main" id="{CC5ACAFF-8199-7841-131D-E313EE50C01C}"/>
              </a:ext>
            </a:extLst>
          </p:cNvPr>
          <p:cNvGrpSpPr/>
          <p:nvPr/>
        </p:nvGrpSpPr>
        <p:grpSpPr>
          <a:xfrm rot="5400000">
            <a:off x="10084776" y="3558060"/>
            <a:ext cx="3407115" cy="406009"/>
            <a:chOff x="103542" y="231426"/>
            <a:chExt cx="2742986" cy="406009"/>
          </a:xfrm>
        </p:grpSpPr>
        <p:sp>
          <p:nvSpPr>
            <p:cNvPr id="32" name="Freeform: Shape 31">
              <a:extLst>
                <a:ext uri="{FF2B5EF4-FFF2-40B4-BE49-F238E27FC236}">
                  <a16:creationId xmlns:a16="http://schemas.microsoft.com/office/drawing/2014/main" id="{F432FC28-2FB7-B55E-BE41-03DC2E4E75D5}"/>
                </a:ext>
              </a:extLst>
            </p:cNvPr>
            <p:cNvSpPr/>
            <p:nvPr/>
          </p:nvSpPr>
          <p:spPr>
            <a:xfrm>
              <a:off x="103542" y="232609"/>
              <a:ext cx="1014021" cy="403642"/>
            </a:xfrm>
            <a:custGeom>
              <a:avLst/>
              <a:gdLst>
                <a:gd name="connsiteX0" fmla="*/ 0 w 1014021"/>
                <a:gd name="connsiteY0" fmla="*/ 0 h 403642"/>
                <a:gd name="connsiteX1" fmla="*/ 812200 w 1014021"/>
                <a:gd name="connsiteY1" fmla="*/ 0 h 403642"/>
                <a:gd name="connsiteX2" fmla="*/ 1014021 w 1014021"/>
                <a:gd name="connsiteY2" fmla="*/ 201821 h 403642"/>
                <a:gd name="connsiteX3" fmla="*/ 812200 w 1014021"/>
                <a:gd name="connsiteY3" fmla="*/ 403642 h 403642"/>
                <a:gd name="connsiteX4" fmla="*/ 0 w 1014021"/>
                <a:gd name="connsiteY4" fmla="*/ 403642 h 403642"/>
                <a:gd name="connsiteX5" fmla="*/ 201821 w 1014021"/>
                <a:gd name="connsiteY5" fmla="*/ 201821 h 403642"/>
                <a:gd name="connsiteX6" fmla="*/ 0 w 1014021"/>
                <a:gd name="connsiteY6" fmla="*/ 0 h 40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4021" h="403642">
                  <a:moveTo>
                    <a:pt x="0" y="0"/>
                  </a:moveTo>
                  <a:lnTo>
                    <a:pt x="812200" y="0"/>
                  </a:lnTo>
                  <a:lnTo>
                    <a:pt x="1014021" y="201821"/>
                  </a:lnTo>
                  <a:lnTo>
                    <a:pt x="812200" y="403642"/>
                  </a:lnTo>
                  <a:lnTo>
                    <a:pt x="0" y="403642"/>
                  </a:lnTo>
                  <a:lnTo>
                    <a:pt x="201821" y="20182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24681" tIns="11430" rIns="201821" bIns="11430" numCol="1" spcCol="1270" anchor="ctr" anchorCtr="0">
              <a:noAutofit/>
            </a:bodyPr>
            <a:lstStyle/>
            <a:p>
              <a:pPr marL="0" lvl="0" indent="0" algn="ctr" defTabSz="800100">
                <a:lnSpc>
                  <a:spcPct val="90000"/>
                </a:lnSpc>
                <a:spcBef>
                  <a:spcPct val="0"/>
                </a:spcBef>
                <a:spcAft>
                  <a:spcPct val="35000"/>
                </a:spcAft>
                <a:buNone/>
              </a:pPr>
              <a:r>
                <a:rPr lang="en-US" sz="1800" kern="1200" dirty="0"/>
                <a:t>Goal</a:t>
              </a:r>
            </a:p>
          </p:txBody>
        </p:sp>
        <p:sp>
          <p:nvSpPr>
            <p:cNvPr id="33" name="Freeform: Shape 32">
              <a:extLst>
                <a:ext uri="{FF2B5EF4-FFF2-40B4-BE49-F238E27FC236}">
                  <a16:creationId xmlns:a16="http://schemas.microsoft.com/office/drawing/2014/main" id="{BC9FA8B0-F1C8-31DF-4B29-23F3AA8F1D62}"/>
                </a:ext>
              </a:extLst>
            </p:cNvPr>
            <p:cNvSpPr/>
            <p:nvPr/>
          </p:nvSpPr>
          <p:spPr>
            <a:xfrm>
              <a:off x="958583" y="231426"/>
              <a:ext cx="1015024" cy="406009"/>
            </a:xfrm>
            <a:custGeom>
              <a:avLst/>
              <a:gdLst>
                <a:gd name="connsiteX0" fmla="*/ 0 w 1015024"/>
                <a:gd name="connsiteY0" fmla="*/ 0 h 406009"/>
                <a:gd name="connsiteX1" fmla="*/ 812020 w 1015024"/>
                <a:gd name="connsiteY1" fmla="*/ 0 h 406009"/>
                <a:gd name="connsiteX2" fmla="*/ 1015024 w 1015024"/>
                <a:gd name="connsiteY2" fmla="*/ 203005 h 406009"/>
                <a:gd name="connsiteX3" fmla="*/ 812020 w 1015024"/>
                <a:gd name="connsiteY3" fmla="*/ 406009 h 406009"/>
                <a:gd name="connsiteX4" fmla="*/ 0 w 1015024"/>
                <a:gd name="connsiteY4" fmla="*/ 406009 h 406009"/>
                <a:gd name="connsiteX5" fmla="*/ 203005 w 1015024"/>
                <a:gd name="connsiteY5" fmla="*/ 203005 h 406009"/>
                <a:gd name="connsiteX6" fmla="*/ 0 w 1015024"/>
                <a:gd name="connsiteY6" fmla="*/ 0 h 406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5024" h="406009">
                  <a:moveTo>
                    <a:pt x="0" y="0"/>
                  </a:moveTo>
                  <a:lnTo>
                    <a:pt x="812020" y="0"/>
                  </a:lnTo>
                  <a:lnTo>
                    <a:pt x="1015024" y="203005"/>
                  </a:lnTo>
                  <a:lnTo>
                    <a:pt x="812020" y="406009"/>
                  </a:lnTo>
                  <a:lnTo>
                    <a:pt x="0" y="406009"/>
                  </a:lnTo>
                  <a:lnTo>
                    <a:pt x="203005" y="203005"/>
                  </a:lnTo>
                  <a:lnTo>
                    <a:pt x="0" y="0"/>
                  </a:lnTo>
                  <a:close/>
                </a:path>
              </a:pathLst>
            </a:custGeom>
            <a:solidFill>
              <a:schemeClr val="accent6">
                <a:alpha val="90000"/>
              </a:scheme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18245" tIns="7620" rIns="203004" bIns="762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bg1"/>
                  </a:solidFill>
                </a:rPr>
                <a:t>Strategy</a:t>
              </a:r>
            </a:p>
          </p:txBody>
        </p:sp>
        <p:sp>
          <p:nvSpPr>
            <p:cNvPr id="34" name="Freeform: Shape 33">
              <a:extLst>
                <a:ext uri="{FF2B5EF4-FFF2-40B4-BE49-F238E27FC236}">
                  <a16:creationId xmlns:a16="http://schemas.microsoft.com/office/drawing/2014/main" id="{F75D1776-5DEB-78B2-C07D-1D6D49CF1780}"/>
                </a:ext>
              </a:extLst>
            </p:cNvPr>
            <p:cNvSpPr/>
            <p:nvPr/>
          </p:nvSpPr>
          <p:spPr>
            <a:xfrm>
              <a:off x="1831504" y="231426"/>
              <a:ext cx="1015024" cy="406009"/>
            </a:xfrm>
            <a:custGeom>
              <a:avLst/>
              <a:gdLst>
                <a:gd name="connsiteX0" fmla="*/ 0 w 1015024"/>
                <a:gd name="connsiteY0" fmla="*/ 0 h 406009"/>
                <a:gd name="connsiteX1" fmla="*/ 812020 w 1015024"/>
                <a:gd name="connsiteY1" fmla="*/ 0 h 406009"/>
                <a:gd name="connsiteX2" fmla="*/ 1015024 w 1015024"/>
                <a:gd name="connsiteY2" fmla="*/ 203005 h 406009"/>
                <a:gd name="connsiteX3" fmla="*/ 812020 w 1015024"/>
                <a:gd name="connsiteY3" fmla="*/ 406009 h 406009"/>
                <a:gd name="connsiteX4" fmla="*/ 0 w 1015024"/>
                <a:gd name="connsiteY4" fmla="*/ 406009 h 406009"/>
                <a:gd name="connsiteX5" fmla="*/ 203005 w 1015024"/>
                <a:gd name="connsiteY5" fmla="*/ 203005 h 406009"/>
                <a:gd name="connsiteX6" fmla="*/ 0 w 1015024"/>
                <a:gd name="connsiteY6" fmla="*/ 0 h 406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5024" h="406009">
                  <a:moveTo>
                    <a:pt x="0" y="0"/>
                  </a:moveTo>
                  <a:lnTo>
                    <a:pt x="812020" y="0"/>
                  </a:lnTo>
                  <a:lnTo>
                    <a:pt x="1015024" y="203005"/>
                  </a:lnTo>
                  <a:lnTo>
                    <a:pt x="812020" y="406009"/>
                  </a:lnTo>
                  <a:lnTo>
                    <a:pt x="0" y="406009"/>
                  </a:lnTo>
                  <a:lnTo>
                    <a:pt x="203005" y="203005"/>
                  </a:lnTo>
                  <a:lnTo>
                    <a:pt x="0" y="0"/>
                  </a:lnTo>
                  <a:close/>
                </a:path>
              </a:pathLst>
            </a:custGeom>
            <a:solidFill>
              <a:srgbClr val="E4B6DF">
                <a:alpha val="90000"/>
              </a:srgb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25865" tIns="11430" rIns="203004" bIns="1143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bg1"/>
                  </a:solidFill>
                </a:rPr>
                <a:t>Tactic</a:t>
              </a:r>
            </a:p>
          </p:txBody>
        </p:sp>
      </p:grpSp>
    </p:spTree>
    <p:extLst>
      <p:ext uri="{BB962C8B-B14F-4D97-AF65-F5344CB8AC3E}">
        <p14:creationId xmlns:p14="http://schemas.microsoft.com/office/powerpoint/2010/main" val="27132037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9CB90-B83E-9AE6-8B63-BAA49BCA6B5A}"/>
              </a:ext>
            </a:extLst>
          </p:cNvPr>
          <p:cNvSpPr>
            <a:spLocks noGrp="1"/>
          </p:cNvSpPr>
          <p:nvPr>
            <p:ph type="title"/>
          </p:nvPr>
        </p:nvSpPr>
        <p:spPr>
          <a:xfrm>
            <a:off x="0" y="0"/>
            <a:ext cx="12192000" cy="1096645"/>
          </a:xfrm>
          <a:solidFill>
            <a:schemeClr val="accent1"/>
          </a:solidFill>
        </p:spPr>
        <p:txBody>
          <a:bodyPr/>
          <a:lstStyle/>
          <a:p>
            <a:pPr algn="ctr"/>
            <a:r>
              <a:rPr lang="en-US" dirty="0">
                <a:solidFill>
                  <a:schemeClr val="bg1"/>
                </a:solidFill>
              </a:rPr>
              <a:t>Strengthen Stakeholder Engagement</a:t>
            </a:r>
          </a:p>
        </p:txBody>
      </p:sp>
      <p:sp>
        <p:nvSpPr>
          <p:cNvPr id="4" name="Slide Number Placeholder 3">
            <a:extLst>
              <a:ext uri="{FF2B5EF4-FFF2-40B4-BE49-F238E27FC236}">
                <a16:creationId xmlns:a16="http://schemas.microsoft.com/office/drawing/2014/main" id="{7E8A4245-0A3D-3F7C-B5D8-4C3F6818A9C4}"/>
              </a:ext>
            </a:extLst>
          </p:cNvPr>
          <p:cNvSpPr>
            <a:spLocks noGrp="1"/>
          </p:cNvSpPr>
          <p:nvPr>
            <p:ph type="sldNum" sz="quarter" idx="12"/>
          </p:nvPr>
        </p:nvSpPr>
        <p:spPr>
          <a:xfrm>
            <a:off x="9248139" y="6356350"/>
            <a:ext cx="2743200" cy="365125"/>
          </a:xfrm>
        </p:spPr>
        <p:txBody>
          <a:bodyPr/>
          <a:lstStyle/>
          <a:p>
            <a:fld id="{048BBE7A-6D55-47BF-836F-DA5E02A8B925}" type="slidenum">
              <a:rPr lang="en-US" smtClean="0"/>
              <a:pPr/>
              <a:t>37</a:t>
            </a:fld>
            <a:endParaRPr lang="en-US" dirty="0"/>
          </a:p>
        </p:txBody>
      </p:sp>
      <p:sp>
        <p:nvSpPr>
          <p:cNvPr id="5" name="Rectangle: Rounded Corners 4">
            <a:extLst>
              <a:ext uri="{FF2B5EF4-FFF2-40B4-BE49-F238E27FC236}">
                <a16:creationId xmlns:a16="http://schemas.microsoft.com/office/drawing/2014/main" id="{B046D3BC-0A73-7CD9-C496-78BF16A4B10A}"/>
              </a:ext>
            </a:extLst>
          </p:cNvPr>
          <p:cNvSpPr/>
          <p:nvPr/>
        </p:nvSpPr>
        <p:spPr>
          <a:xfrm>
            <a:off x="995147" y="1172584"/>
            <a:ext cx="4796052" cy="2812561"/>
          </a:xfrm>
          <a:prstGeom prst="roundRect">
            <a:avLst/>
          </a:prstGeom>
          <a:solidFill>
            <a:srgbClr val="5FB042"/>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6" name="Rectangle: Rounded Corners 5">
            <a:extLst>
              <a:ext uri="{FF2B5EF4-FFF2-40B4-BE49-F238E27FC236}">
                <a16:creationId xmlns:a16="http://schemas.microsoft.com/office/drawing/2014/main" id="{6A26CB11-672E-A6DB-972D-C5A662BF4695}"/>
              </a:ext>
            </a:extLst>
          </p:cNvPr>
          <p:cNvSpPr/>
          <p:nvPr/>
        </p:nvSpPr>
        <p:spPr>
          <a:xfrm>
            <a:off x="1062037" y="1669312"/>
            <a:ext cx="4600575" cy="2275093"/>
          </a:xfrm>
          <a:prstGeom prst="roundRect">
            <a:avLst/>
          </a:prstGeom>
          <a:solidFill>
            <a:srgbClr val="E4B6DF"/>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7" name="Text Box 9">
            <a:extLst>
              <a:ext uri="{FF2B5EF4-FFF2-40B4-BE49-F238E27FC236}">
                <a16:creationId xmlns:a16="http://schemas.microsoft.com/office/drawing/2014/main" id="{1B2C68CB-D255-588C-3F2D-BEFBC94E0493}"/>
              </a:ext>
            </a:extLst>
          </p:cNvPr>
          <p:cNvSpPr txBox="1"/>
          <p:nvPr/>
        </p:nvSpPr>
        <p:spPr>
          <a:xfrm>
            <a:off x="1209675" y="1293178"/>
            <a:ext cx="4305300" cy="349250"/>
          </a:xfrm>
          <a:prstGeom prst="rect">
            <a:avLst/>
          </a:prstGeom>
          <a:solidFill>
            <a:srgbClr val="5FB042"/>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07000"/>
              </a:lnSpc>
              <a:spcAft>
                <a:spcPts val="800"/>
              </a:spcAft>
              <a:buNone/>
            </a:pPr>
            <a:r>
              <a:rPr lang="en-US" sz="1400" b="1" dirty="0">
                <a:effectLst/>
                <a:ea typeface="Calibri" panose="020F0502020204030204" pitchFamily="34" charset="0"/>
                <a:cs typeface="Times New Roman" panose="02020603050405020304" pitchFamily="18" charset="0"/>
              </a:rPr>
              <a:t>Maintain and Enhance our Tech Summit</a:t>
            </a:r>
            <a:endParaRPr lang="en-US" sz="1400" dirty="0">
              <a:effectLst/>
              <a:ea typeface="Calibri" panose="020F0502020204030204" pitchFamily="34" charset="0"/>
              <a:cs typeface="Times New Roman" panose="02020603050405020304" pitchFamily="18" charset="0"/>
            </a:endParaRPr>
          </a:p>
          <a:p>
            <a:pPr marL="0" marR="0">
              <a:lnSpc>
                <a:spcPct val="107000"/>
              </a:lnSpc>
              <a:spcAft>
                <a:spcPts val="800"/>
              </a:spcAft>
            </a:pPr>
            <a:r>
              <a:rPr lang="en-US" sz="13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 Box 7">
            <a:extLst>
              <a:ext uri="{FF2B5EF4-FFF2-40B4-BE49-F238E27FC236}">
                <a16:creationId xmlns:a16="http://schemas.microsoft.com/office/drawing/2014/main" id="{1B0EB066-75BA-F48F-12CA-17A9A64A03CE}"/>
              </a:ext>
            </a:extLst>
          </p:cNvPr>
          <p:cNvSpPr txBox="1">
            <a:spLocks noChangeArrowheads="1"/>
          </p:cNvSpPr>
          <p:nvPr/>
        </p:nvSpPr>
        <p:spPr bwMode="auto">
          <a:xfrm>
            <a:off x="1296538" y="1781489"/>
            <a:ext cx="4142096" cy="1951174"/>
          </a:xfrm>
          <a:prstGeom prst="rect">
            <a:avLst/>
          </a:prstGeom>
          <a:solidFill>
            <a:srgbClr val="E4B6DF"/>
          </a:solidFill>
          <a:ln w="9525">
            <a:noFill/>
            <a:miter lim="800000"/>
            <a:headEnd/>
            <a:tailEnd/>
          </a:ln>
        </p:spPr>
        <p:txBody>
          <a:bodyPr rot="0" vert="horz" wrap="square" lIns="91440" tIns="45720" rIns="91440" bIns="45720" anchor="t" anchorCtr="0">
            <a:noAutofit/>
          </a:bodyPr>
          <a:lstStyle/>
          <a:p>
            <a:pPr marL="0" marR="0">
              <a:lnSpc>
                <a:spcPct val="107000"/>
              </a:lnSpc>
              <a:spcAft>
                <a:spcPts val="800"/>
              </a:spcAft>
              <a:buNone/>
            </a:pPr>
            <a:r>
              <a:rPr lang="en-US" sz="1400" dirty="0">
                <a:solidFill>
                  <a:srgbClr val="000000"/>
                </a:solidFill>
                <a:effectLst/>
                <a:latin typeface="+mj-lt"/>
                <a:ea typeface="Calibri" panose="020F0502020204030204" pitchFamily="34" charset="0"/>
                <a:cs typeface="Times New Roman" panose="02020603050405020304" pitchFamily="18" charset="0"/>
              </a:rPr>
              <a:t>1.) Move to a quarterly meeting format (three virtual and one in-person)</a:t>
            </a:r>
            <a:endParaRPr lang="en-US" sz="1400" dirty="0">
              <a:effectLst/>
              <a:latin typeface="+mj-lt"/>
              <a:ea typeface="Calibri" panose="020F0502020204030204" pitchFamily="34" charset="0"/>
              <a:cs typeface="Times New Roman" panose="02020603050405020304" pitchFamily="18" charset="0"/>
            </a:endParaRPr>
          </a:p>
          <a:p>
            <a:pPr marL="0" marR="0">
              <a:lnSpc>
                <a:spcPct val="107000"/>
              </a:lnSpc>
              <a:spcAft>
                <a:spcPts val="800"/>
              </a:spcAft>
              <a:buNone/>
            </a:pPr>
            <a:r>
              <a:rPr lang="en-US" sz="1400" dirty="0">
                <a:solidFill>
                  <a:srgbClr val="000000"/>
                </a:solidFill>
                <a:effectLst/>
                <a:latin typeface="+mj-lt"/>
                <a:ea typeface="Calibri" panose="020F0502020204030204" pitchFamily="34" charset="0"/>
                <a:cs typeface="Times New Roman" panose="02020603050405020304" pitchFamily="18" charset="0"/>
              </a:rPr>
              <a:t>2.) Review working items and analyze changes to the mission and composition of the tech </a:t>
            </a:r>
            <a:r>
              <a:rPr lang="en-US" sz="1400" dirty="0">
                <a:solidFill>
                  <a:srgbClr val="000000"/>
                </a:solidFill>
                <a:latin typeface="+mj-lt"/>
                <a:ea typeface="Calibri" panose="020F0502020204030204" pitchFamily="34" charset="0"/>
                <a:cs typeface="Times New Roman" panose="02020603050405020304" pitchFamily="18" charset="0"/>
              </a:rPr>
              <a:t>s</a:t>
            </a:r>
            <a:r>
              <a:rPr lang="en-US" sz="1400" dirty="0">
                <a:solidFill>
                  <a:srgbClr val="000000"/>
                </a:solidFill>
                <a:effectLst/>
                <a:latin typeface="+mj-lt"/>
                <a:ea typeface="Calibri" panose="020F0502020204030204" pitchFamily="34" charset="0"/>
                <a:cs typeface="Times New Roman" panose="02020603050405020304" pitchFamily="18" charset="0"/>
              </a:rPr>
              <a:t>ummit</a:t>
            </a:r>
            <a:endParaRPr lang="en-US" sz="1400" dirty="0">
              <a:effectLst/>
              <a:latin typeface="+mj-lt"/>
              <a:ea typeface="Calibri" panose="020F0502020204030204" pitchFamily="34" charset="0"/>
              <a:cs typeface="Times New Roman" panose="02020603050405020304" pitchFamily="18" charset="0"/>
            </a:endParaRPr>
          </a:p>
          <a:p>
            <a:pPr marL="0" marR="0">
              <a:lnSpc>
                <a:spcPct val="107000"/>
              </a:lnSpc>
              <a:spcAft>
                <a:spcPts val="800"/>
              </a:spcAft>
            </a:pPr>
            <a:r>
              <a:rPr lang="en-US" sz="1400" dirty="0">
                <a:solidFill>
                  <a:srgbClr val="000000"/>
                </a:solidFill>
                <a:effectLst/>
                <a:latin typeface="+mj-lt"/>
                <a:ea typeface="Calibri" panose="020F0502020204030204" pitchFamily="34" charset="0"/>
                <a:cs typeface="Times New Roman" panose="02020603050405020304" pitchFamily="18" charset="0"/>
              </a:rPr>
              <a:t>3.) Ensure action items from meetings are assigned and addressed</a:t>
            </a:r>
            <a:endParaRPr lang="en-US" sz="1400" dirty="0">
              <a:effectLst/>
              <a:latin typeface="+mj-lt"/>
              <a:ea typeface="Calibri" panose="020F0502020204030204" pitchFamily="34" charset="0"/>
              <a:cs typeface="Times New Roman" panose="02020603050405020304" pitchFamily="18" charset="0"/>
            </a:endParaRPr>
          </a:p>
        </p:txBody>
      </p:sp>
      <p:sp>
        <p:nvSpPr>
          <p:cNvPr id="17" name="Rectangle: Rounded Corners 16">
            <a:extLst>
              <a:ext uri="{FF2B5EF4-FFF2-40B4-BE49-F238E27FC236}">
                <a16:creationId xmlns:a16="http://schemas.microsoft.com/office/drawing/2014/main" id="{C92E8A03-C0DA-D867-04AF-CAA8B4ADC1D4}"/>
              </a:ext>
            </a:extLst>
          </p:cNvPr>
          <p:cNvSpPr/>
          <p:nvPr/>
        </p:nvSpPr>
        <p:spPr>
          <a:xfrm>
            <a:off x="995147" y="4052769"/>
            <a:ext cx="4795388" cy="2751802"/>
          </a:xfrm>
          <a:prstGeom prst="roundRect">
            <a:avLst/>
          </a:prstGeom>
          <a:solidFill>
            <a:srgbClr val="5FB042"/>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8" name="Rectangle: Rounded Corners 17">
            <a:extLst>
              <a:ext uri="{FF2B5EF4-FFF2-40B4-BE49-F238E27FC236}">
                <a16:creationId xmlns:a16="http://schemas.microsoft.com/office/drawing/2014/main" id="{881FEA71-A29E-CF4A-272E-065B41B0DC23}"/>
              </a:ext>
            </a:extLst>
          </p:cNvPr>
          <p:cNvSpPr/>
          <p:nvPr/>
        </p:nvSpPr>
        <p:spPr>
          <a:xfrm>
            <a:off x="1092553" y="4597738"/>
            <a:ext cx="4600575" cy="2157625"/>
          </a:xfrm>
          <a:prstGeom prst="roundRect">
            <a:avLst/>
          </a:prstGeom>
          <a:solidFill>
            <a:srgbClr val="E4B6DF"/>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9" name="Text Box 9">
            <a:extLst>
              <a:ext uri="{FF2B5EF4-FFF2-40B4-BE49-F238E27FC236}">
                <a16:creationId xmlns:a16="http://schemas.microsoft.com/office/drawing/2014/main" id="{3F462821-AB7D-FB53-BCA7-447970D03869}"/>
              </a:ext>
            </a:extLst>
          </p:cNvPr>
          <p:cNvSpPr txBox="1"/>
          <p:nvPr/>
        </p:nvSpPr>
        <p:spPr>
          <a:xfrm>
            <a:off x="1184506" y="4177387"/>
            <a:ext cx="4355636" cy="349250"/>
          </a:xfrm>
          <a:prstGeom prst="rect">
            <a:avLst/>
          </a:prstGeom>
          <a:solidFill>
            <a:srgbClr val="5FB042"/>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07000"/>
              </a:lnSpc>
              <a:spcAft>
                <a:spcPts val="800"/>
              </a:spcAft>
              <a:buNone/>
            </a:pPr>
            <a:r>
              <a:rPr lang="en-US" sz="1450" b="1" dirty="0">
                <a:effectLst/>
                <a:ea typeface="Calibri" panose="020F0502020204030204" pitchFamily="34" charset="0"/>
                <a:cs typeface="Times New Roman" panose="02020603050405020304" pitchFamily="18" charset="0"/>
              </a:rPr>
              <a:t>Develop an Outreach Program and Tools</a:t>
            </a:r>
            <a:r>
              <a:rPr lang="en-US" sz="145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5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Text Box 7">
            <a:extLst>
              <a:ext uri="{FF2B5EF4-FFF2-40B4-BE49-F238E27FC236}">
                <a16:creationId xmlns:a16="http://schemas.microsoft.com/office/drawing/2014/main" id="{18B208B6-6650-C9C0-D3D9-5084F0398B64}"/>
              </a:ext>
            </a:extLst>
          </p:cNvPr>
          <p:cNvSpPr txBox="1">
            <a:spLocks noChangeArrowheads="1"/>
          </p:cNvSpPr>
          <p:nvPr/>
        </p:nvSpPr>
        <p:spPr bwMode="auto">
          <a:xfrm>
            <a:off x="1296538" y="4720682"/>
            <a:ext cx="4257675" cy="1971675"/>
          </a:xfrm>
          <a:prstGeom prst="rect">
            <a:avLst/>
          </a:prstGeom>
          <a:solidFill>
            <a:srgbClr val="E4B6DF"/>
          </a:solidFill>
          <a:ln w="9525">
            <a:noFill/>
            <a:miter lim="800000"/>
            <a:headEnd/>
            <a:tailEnd/>
          </a:ln>
        </p:spPr>
        <p:txBody>
          <a:bodyPr rot="0" vert="horz" wrap="square" lIns="91440" tIns="45720" rIns="91440" bIns="45720" anchor="t" anchorCtr="0">
            <a:noAutofit/>
          </a:bodyPr>
          <a:lstStyle/>
          <a:p>
            <a:pPr marL="0" marR="0">
              <a:lnSpc>
                <a:spcPct val="107000"/>
              </a:lnSpc>
              <a:spcAft>
                <a:spcPts val="800"/>
              </a:spcAft>
              <a:buNone/>
            </a:pPr>
            <a:r>
              <a:rPr lang="en-US" sz="1400" dirty="0">
                <a:solidFill>
                  <a:srgbClr val="000000"/>
                </a:solidFill>
                <a:effectLst/>
                <a:latin typeface="+mj-lt"/>
                <a:ea typeface="Calibri" panose="020F0502020204030204" pitchFamily="34" charset="0"/>
                <a:cs typeface="Times New Roman" panose="02020603050405020304" pitchFamily="18" charset="0"/>
              </a:rPr>
              <a:t>1.) Conference </a:t>
            </a:r>
            <a:r>
              <a:rPr lang="en-US" sz="1400" dirty="0">
                <a:solidFill>
                  <a:srgbClr val="000000"/>
                </a:solidFill>
                <a:latin typeface="+mj-lt"/>
                <a:ea typeface="Calibri" panose="020F0502020204030204" pitchFamily="34" charset="0"/>
                <a:cs typeface="Times New Roman" panose="02020603050405020304" pitchFamily="18" charset="0"/>
              </a:rPr>
              <a:t>b</a:t>
            </a:r>
            <a:r>
              <a:rPr lang="en-US" sz="1400" dirty="0">
                <a:solidFill>
                  <a:srgbClr val="000000"/>
                </a:solidFill>
                <a:effectLst/>
                <a:latin typeface="+mj-lt"/>
                <a:ea typeface="Calibri" panose="020F0502020204030204" pitchFamily="34" charset="0"/>
                <a:cs typeface="Times New Roman" panose="02020603050405020304" pitchFamily="18" charset="0"/>
              </a:rPr>
              <a:t>uddy program </a:t>
            </a:r>
          </a:p>
          <a:p>
            <a:pPr marL="0" marR="0">
              <a:lnSpc>
                <a:spcPct val="107000"/>
              </a:lnSpc>
              <a:spcAft>
                <a:spcPts val="800"/>
              </a:spcAft>
              <a:buNone/>
            </a:pPr>
            <a:r>
              <a:rPr lang="en-US" sz="1400" dirty="0">
                <a:solidFill>
                  <a:srgbClr val="000000"/>
                </a:solidFill>
                <a:effectLst/>
                <a:latin typeface="+mj-lt"/>
                <a:ea typeface="Calibri" panose="020F0502020204030204" pitchFamily="34" charset="0"/>
                <a:cs typeface="Times New Roman" panose="02020603050405020304" pitchFamily="18" charset="0"/>
              </a:rPr>
              <a:t>2.) Develop 1:1 mentor </a:t>
            </a:r>
            <a:r>
              <a:rPr lang="en-US" sz="1400" dirty="0">
                <a:solidFill>
                  <a:srgbClr val="000000"/>
                </a:solidFill>
                <a:latin typeface="+mj-lt"/>
                <a:ea typeface="Calibri" panose="020F0502020204030204" pitchFamily="34" charset="0"/>
                <a:cs typeface="Times New Roman" panose="02020603050405020304" pitchFamily="18" charset="0"/>
              </a:rPr>
              <a:t>p</a:t>
            </a:r>
            <a:r>
              <a:rPr lang="en-US" sz="1400" dirty="0">
                <a:solidFill>
                  <a:srgbClr val="000000"/>
                </a:solidFill>
                <a:effectLst/>
                <a:latin typeface="+mj-lt"/>
                <a:ea typeface="Calibri" panose="020F0502020204030204" pitchFamily="34" charset="0"/>
                <a:cs typeface="Times New Roman" panose="02020603050405020304" pitchFamily="18" charset="0"/>
              </a:rPr>
              <a:t>rogram for new </a:t>
            </a:r>
            <a:r>
              <a:rPr lang="en-US" sz="1400" dirty="0">
                <a:solidFill>
                  <a:srgbClr val="000000"/>
                </a:solidFill>
                <a:latin typeface="+mj-lt"/>
                <a:ea typeface="Calibri" panose="020F0502020204030204" pitchFamily="34" charset="0"/>
                <a:cs typeface="Times New Roman" panose="02020603050405020304" pitchFamily="18" charset="0"/>
              </a:rPr>
              <a:t>c</a:t>
            </a:r>
            <a:r>
              <a:rPr lang="en-US" sz="1400" dirty="0">
                <a:solidFill>
                  <a:srgbClr val="000000"/>
                </a:solidFill>
                <a:effectLst/>
                <a:latin typeface="+mj-lt"/>
                <a:ea typeface="Calibri" panose="020F0502020204030204" pitchFamily="34" charset="0"/>
                <a:cs typeface="Times New Roman" panose="02020603050405020304" pitchFamily="18" charset="0"/>
              </a:rPr>
              <a:t>ommissioners across jurisdictions</a:t>
            </a:r>
          </a:p>
          <a:p>
            <a:pPr marL="0" marR="0">
              <a:lnSpc>
                <a:spcPct val="107000"/>
              </a:lnSpc>
              <a:spcAft>
                <a:spcPts val="800"/>
              </a:spcAft>
              <a:buNone/>
            </a:pPr>
            <a:r>
              <a:rPr lang="en-US" sz="1400" dirty="0">
                <a:solidFill>
                  <a:srgbClr val="000000"/>
                </a:solidFill>
                <a:effectLst/>
                <a:latin typeface="+mj-lt"/>
                <a:ea typeface="Calibri" panose="020F0502020204030204" pitchFamily="34" charset="0"/>
                <a:cs typeface="Times New Roman" panose="02020603050405020304" pitchFamily="18" charset="0"/>
              </a:rPr>
              <a:t>3.) Develop 1:1 Mentor programs for staff </a:t>
            </a:r>
            <a:r>
              <a:rPr lang="en-US" sz="1400" dirty="0">
                <a:solidFill>
                  <a:srgbClr val="000000"/>
                </a:solidFill>
                <a:latin typeface="+mj-lt"/>
                <a:ea typeface="Calibri" panose="020F0502020204030204" pitchFamily="34" charset="0"/>
                <a:cs typeface="Times New Roman" panose="02020603050405020304" pitchFamily="18" charset="0"/>
              </a:rPr>
              <a:t>p</a:t>
            </a:r>
            <a:r>
              <a:rPr lang="en-US" sz="1400" dirty="0">
                <a:solidFill>
                  <a:srgbClr val="000000"/>
                </a:solidFill>
                <a:effectLst/>
                <a:latin typeface="+mj-lt"/>
                <a:ea typeface="Calibri" panose="020F0502020204030204" pitchFamily="34" charset="0"/>
                <a:cs typeface="Times New Roman" panose="02020603050405020304" pitchFamily="18" charset="0"/>
              </a:rPr>
              <a:t>ositions across jurisdictions</a:t>
            </a:r>
          </a:p>
        </p:txBody>
      </p:sp>
      <p:sp>
        <p:nvSpPr>
          <p:cNvPr id="21" name="Rectangle: Rounded Corners 20">
            <a:extLst>
              <a:ext uri="{FF2B5EF4-FFF2-40B4-BE49-F238E27FC236}">
                <a16:creationId xmlns:a16="http://schemas.microsoft.com/office/drawing/2014/main" id="{111151B0-C739-A581-6D72-562FD8EC147F}"/>
              </a:ext>
            </a:extLst>
          </p:cNvPr>
          <p:cNvSpPr/>
          <p:nvPr/>
        </p:nvSpPr>
        <p:spPr>
          <a:xfrm>
            <a:off x="6408951" y="2035072"/>
            <a:ext cx="4800600" cy="3634657"/>
          </a:xfrm>
          <a:prstGeom prst="roundRect">
            <a:avLst/>
          </a:prstGeom>
          <a:solidFill>
            <a:srgbClr val="5FB042"/>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2" name="Rectangle: Rounded Corners 21">
            <a:extLst>
              <a:ext uri="{FF2B5EF4-FFF2-40B4-BE49-F238E27FC236}">
                <a16:creationId xmlns:a16="http://schemas.microsoft.com/office/drawing/2014/main" id="{69023A8F-A39B-18EE-13CC-BE5BC3FE0AFC}"/>
              </a:ext>
            </a:extLst>
          </p:cNvPr>
          <p:cNvSpPr/>
          <p:nvPr/>
        </p:nvSpPr>
        <p:spPr>
          <a:xfrm>
            <a:off x="6490163" y="2811463"/>
            <a:ext cx="4600575" cy="2805116"/>
          </a:xfrm>
          <a:prstGeom prst="roundRect">
            <a:avLst/>
          </a:prstGeom>
          <a:solidFill>
            <a:srgbClr val="E4B6DF"/>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3" name="Text Box 9">
            <a:extLst>
              <a:ext uri="{FF2B5EF4-FFF2-40B4-BE49-F238E27FC236}">
                <a16:creationId xmlns:a16="http://schemas.microsoft.com/office/drawing/2014/main" id="{B383CF2D-AC46-C235-A6FB-EC2729215CDB}"/>
              </a:ext>
            </a:extLst>
          </p:cNvPr>
          <p:cNvSpPr txBox="1"/>
          <p:nvPr/>
        </p:nvSpPr>
        <p:spPr>
          <a:xfrm>
            <a:off x="6613989" y="2246076"/>
            <a:ext cx="4305300" cy="354383"/>
          </a:xfrm>
          <a:prstGeom prst="rect">
            <a:avLst/>
          </a:prstGeom>
          <a:solidFill>
            <a:srgbClr val="5FB042"/>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07000"/>
              </a:lnSpc>
              <a:spcAft>
                <a:spcPts val="800"/>
              </a:spcAft>
              <a:buNone/>
            </a:pPr>
            <a:r>
              <a:rPr lang="en-US" sz="1400" b="1" dirty="0">
                <a:effectLst/>
                <a:ea typeface="Calibri" panose="020F0502020204030204" pitchFamily="34" charset="0"/>
                <a:cs typeface="Times New Roman" panose="02020603050405020304" pitchFamily="18" charset="0"/>
              </a:rPr>
              <a:t>Develop Participation Enhancement Plan</a:t>
            </a: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4" name="Text Box 7">
            <a:extLst>
              <a:ext uri="{FF2B5EF4-FFF2-40B4-BE49-F238E27FC236}">
                <a16:creationId xmlns:a16="http://schemas.microsoft.com/office/drawing/2014/main" id="{C45BC0FB-5F34-809B-2595-CA9BEDDCAA73}"/>
              </a:ext>
            </a:extLst>
          </p:cNvPr>
          <p:cNvSpPr txBox="1">
            <a:spLocks noChangeArrowheads="1"/>
          </p:cNvSpPr>
          <p:nvPr/>
        </p:nvSpPr>
        <p:spPr bwMode="auto">
          <a:xfrm>
            <a:off x="6637801" y="2979140"/>
            <a:ext cx="4257675" cy="2249076"/>
          </a:xfrm>
          <a:prstGeom prst="rect">
            <a:avLst/>
          </a:prstGeom>
          <a:solidFill>
            <a:srgbClr val="E4B6DF"/>
          </a:solidFill>
          <a:ln w="9525">
            <a:noFill/>
            <a:miter lim="800000"/>
            <a:headEnd/>
            <a:tailEnd/>
          </a:ln>
        </p:spPr>
        <p:txBody>
          <a:bodyPr rot="0" vert="horz" wrap="square" lIns="91440" tIns="45720" rIns="91440" bIns="45720" anchor="t" anchorCtr="0">
            <a:noAutofit/>
          </a:bodyPr>
          <a:lstStyle/>
          <a:p>
            <a:pPr marL="0" marR="0">
              <a:lnSpc>
                <a:spcPct val="107000"/>
              </a:lnSpc>
              <a:spcAft>
                <a:spcPts val="800"/>
              </a:spcAft>
              <a:buNone/>
            </a:pPr>
            <a:r>
              <a:rPr lang="en-US" sz="1400" dirty="0">
                <a:solidFill>
                  <a:srgbClr val="000000"/>
                </a:solidFill>
                <a:effectLst/>
                <a:latin typeface="+mj-lt"/>
                <a:ea typeface="Calibri" panose="020F0502020204030204" pitchFamily="34" charset="0"/>
                <a:cs typeface="Times New Roman" panose="02020603050405020304" pitchFamily="18" charset="0"/>
              </a:rPr>
              <a:t>1.) Develop descriptions for volunteer </a:t>
            </a:r>
            <a:r>
              <a:rPr lang="en-US" sz="1400" dirty="0">
                <a:solidFill>
                  <a:srgbClr val="000000"/>
                </a:solidFill>
                <a:latin typeface="+mj-lt"/>
                <a:ea typeface="Calibri" panose="020F0502020204030204" pitchFamily="34" charset="0"/>
                <a:cs typeface="Times New Roman" panose="02020603050405020304" pitchFamily="18" charset="0"/>
              </a:rPr>
              <a:t>p</a:t>
            </a:r>
            <a:r>
              <a:rPr lang="en-US" sz="1400" dirty="0">
                <a:solidFill>
                  <a:srgbClr val="000000"/>
                </a:solidFill>
                <a:effectLst/>
                <a:latin typeface="+mj-lt"/>
                <a:ea typeface="Calibri" panose="020F0502020204030204" pitchFamily="34" charset="0"/>
                <a:cs typeface="Times New Roman" panose="02020603050405020304" pitchFamily="18" charset="0"/>
              </a:rPr>
              <a:t>ositions</a:t>
            </a:r>
          </a:p>
          <a:p>
            <a:pPr marL="0" marR="0">
              <a:lnSpc>
                <a:spcPct val="107000"/>
              </a:lnSpc>
              <a:spcAft>
                <a:spcPts val="800"/>
              </a:spcAft>
              <a:buNone/>
            </a:pPr>
            <a:r>
              <a:rPr lang="en-US" sz="1400" dirty="0">
                <a:solidFill>
                  <a:srgbClr val="000000"/>
                </a:solidFill>
                <a:effectLst/>
                <a:latin typeface="+mj-lt"/>
                <a:ea typeface="Calibri" panose="020F0502020204030204" pitchFamily="34" charset="0"/>
                <a:cs typeface="Times New Roman" panose="02020603050405020304" pitchFamily="18" charset="0"/>
              </a:rPr>
              <a:t>2.) Create friend of the committee </a:t>
            </a:r>
            <a:r>
              <a:rPr lang="en-US" sz="1400" dirty="0">
                <a:solidFill>
                  <a:srgbClr val="000000"/>
                </a:solidFill>
                <a:latin typeface="+mj-lt"/>
                <a:ea typeface="Calibri" panose="020F0502020204030204" pitchFamily="34" charset="0"/>
                <a:cs typeface="Times New Roman" panose="02020603050405020304" pitchFamily="18" charset="0"/>
              </a:rPr>
              <a:t>r</a:t>
            </a:r>
            <a:r>
              <a:rPr lang="en-US" sz="1400" dirty="0">
                <a:solidFill>
                  <a:srgbClr val="000000"/>
                </a:solidFill>
                <a:effectLst/>
                <a:latin typeface="+mj-lt"/>
                <a:ea typeface="Calibri" panose="020F0502020204030204" pitchFamily="34" charset="0"/>
                <a:cs typeface="Times New Roman" panose="02020603050405020304" pitchFamily="18" charset="0"/>
              </a:rPr>
              <a:t>ole (introductory </a:t>
            </a:r>
            <a:r>
              <a:rPr lang="en-US" sz="1400" dirty="0">
                <a:solidFill>
                  <a:srgbClr val="000000"/>
                </a:solidFill>
                <a:latin typeface="+mj-lt"/>
                <a:ea typeface="Calibri" panose="020F0502020204030204" pitchFamily="34" charset="0"/>
                <a:cs typeface="Times New Roman" panose="02020603050405020304" pitchFamily="18" charset="0"/>
              </a:rPr>
              <a:t>p</a:t>
            </a:r>
            <a:r>
              <a:rPr lang="en-US" sz="1400" dirty="0">
                <a:solidFill>
                  <a:srgbClr val="000000"/>
                </a:solidFill>
                <a:effectLst/>
                <a:latin typeface="+mj-lt"/>
                <a:ea typeface="Calibri" panose="020F0502020204030204" pitchFamily="34" charset="0"/>
                <a:cs typeface="Times New Roman" panose="02020603050405020304" pitchFamily="18" charset="0"/>
              </a:rPr>
              <a:t>articipation)</a:t>
            </a:r>
          </a:p>
          <a:p>
            <a:pPr marL="0" marR="0">
              <a:lnSpc>
                <a:spcPct val="107000"/>
              </a:lnSpc>
              <a:spcAft>
                <a:spcPts val="800"/>
              </a:spcAft>
              <a:buNone/>
            </a:pPr>
            <a:r>
              <a:rPr lang="en-US" sz="1400" dirty="0">
                <a:solidFill>
                  <a:srgbClr val="000000"/>
                </a:solidFill>
                <a:effectLst/>
                <a:latin typeface="+mj-lt"/>
                <a:ea typeface="Calibri" panose="020F0502020204030204" pitchFamily="34" charset="0"/>
                <a:cs typeface="Times New Roman" panose="02020603050405020304" pitchFamily="18" charset="0"/>
              </a:rPr>
              <a:t>3.) Develop and maintain a list of "Rising Stars" to fill future roles</a:t>
            </a:r>
          </a:p>
          <a:p>
            <a:pPr marL="0" marR="0">
              <a:lnSpc>
                <a:spcPct val="107000"/>
              </a:lnSpc>
              <a:spcAft>
                <a:spcPts val="800"/>
              </a:spcAft>
              <a:buNone/>
            </a:pPr>
            <a:r>
              <a:rPr lang="en-US" sz="1400" dirty="0">
                <a:solidFill>
                  <a:srgbClr val="000000"/>
                </a:solidFill>
                <a:effectLst/>
                <a:latin typeface="+mj-lt"/>
                <a:ea typeface="Calibri" panose="020F0502020204030204" pitchFamily="34" charset="0"/>
                <a:cs typeface="Times New Roman" panose="02020603050405020304" pitchFamily="18" charset="0"/>
              </a:rPr>
              <a:t>4.) Survey stakeholders about volunteering</a:t>
            </a:r>
          </a:p>
        </p:txBody>
      </p:sp>
      <p:grpSp>
        <p:nvGrpSpPr>
          <p:cNvPr id="31" name="Group 30">
            <a:extLst>
              <a:ext uri="{FF2B5EF4-FFF2-40B4-BE49-F238E27FC236}">
                <a16:creationId xmlns:a16="http://schemas.microsoft.com/office/drawing/2014/main" id="{AECA9CFA-A2BA-BA20-1A13-1037D2338A7C}"/>
              </a:ext>
            </a:extLst>
          </p:cNvPr>
          <p:cNvGrpSpPr/>
          <p:nvPr/>
        </p:nvGrpSpPr>
        <p:grpSpPr>
          <a:xfrm rot="5400000">
            <a:off x="10053415" y="3589422"/>
            <a:ext cx="3469838" cy="406009"/>
            <a:chOff x="103542" y="231426"/>
            <a:chExt cx="2742986" cy="406009"/>
          </a:xfrm>
        </p:grpSpPr>
        <p:sp>
          <p:nvSpPr>
            <p:cNvPr id="32" name="Freeform: Shape 31">
              <a:extLst>
                <a:ext uri="{FF2B5EF4-FFF2-40B4-BE49-F238E27FC236}">
                  <a16:creationId xmlns:a16="http://schemas.microsoft.com/office/drawing/2014/main" id="{07D6F31C-AB5A-C142-570B-2F93D35E7FE7}"/>
                </a:ext>
              </a:extLst>
            </p:cNvPr>
            <p:cNvSpPr/>
            <p:nvPr/>
          </p:nvSpPr>
          <p:spPr>
            <a:xfrm>
              <a:off x="103542" y="232609"/>
              <a:ext cx="1014021" cy="403642"/>
            </a:xfrm>
            <a:custGeom>
              <a:avLst/>
              <a:gdLst>
                <a:gd name="connsiteX0" fmla="*/ 0 w 1014021"/>
                <a:gd name="connsiteY0" fmla="*/ 0 h 403642"/>
                <a:gd name="connsiteX1" fmla="*/ 812200 w 1014021"/>
                <a:gd name="connsiteY1" fmla="*/ 0 h 403642"/>
                <a:gd name="connsiteX2" fmla="*/ 1014021 w 1014021"/>
                <a:gd name="connsiteY2" fmla="*/ 201821 h 403642"/>
                <a:gd name="connsiteX3" fmla="*/ 812200 w 1014021"/>
                <a:gd name="connsiteY3" fmla="*/ 403642 h 403642"/>
                <a:gd name="connsiteX4" fmla="*/ 0 w 1014021"/>
                <a:gd name="connsiteY4" fmla="*/ 403642 h 403642"/>
                <a:gd name="connsiteX5" fmla="*/ 201821 w 1014021"/>
                <a:gd name="connsiteY5" fmla="*/ 201821 h 403642"/>
                <a:gd name="connsiteX6" fmla="*/ 0 w 1014021"/>
                <a:gd name="connsiteY6" fmla="*/ 0 h 40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4021" h="403642">
                  <a:moveTo>
                    <a:pt x="0" y="0"/>
                  </a:moveTo>
                  <a:lnTo>
                    <a:pt x="812200" y="0"/>
                  </a:lnTo>
                  <a:lnTo>
                    <a:pt x="1014021" y="201821"/>
                  </a:lnTo>
                  <a:lnTo>
                    <a:pt x="812200" y="403642"/>
                  </a:lnTo>
                  <a:lnTo>
                    <a:pt x="0" y="403642"/>
                  </a:lnTo>
                  <a:lnTo>
                    <a:pt x="201821" y="20182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24681" tIns="11430" rIns="201821" bIns="11430" numCol="1" spcCol="1270" anchor="ctr" anchorCtr="0">
              <a:noAutofit/>
            </a:bodyPr>
            <a:lstStyle/>
            <a:p>
              <a:pPr marL="0" lvl="0" indent="0" algn="ctr" defTabSz="800100">
                <a:lnSpc>
                  <a:spcPct val="90000"/>
                </a:lnSpc>
                <a:spcBef>
                  <a:spcPct val="0"/>
                </a:spcBef>
                <a:spcAft>
                  <a:spcPct val="35000"/>
                </a:spcAft>
                <a:buNone/>
              </a:pPr>
              <a:r>
                <a:rPr lang="en-US" sz="1800" kern="1200" dirty="0"/>
                <a:t>Goal</a:t>
              </a:r>
            </a:p>
          </p:txBody>
        </p:sp>
        <p:sp>
          <p:nvSpPr>
            <p:cNvPr id="33" name="Freeform: Shape 32">
              <a:extLst>
                <a:ext uri="{FF2B5EF4-FFF2-40B4-BE49-F238E27FC236}">
                  <a16:creationId xmlns:a16="http://schemas.microsoft.com/office/drawing/2014/main" id="{C14322A0-978E-119B-B9AC-0D7AE38DD2C3}"/>
                </a:ext>
              </a:extLst>
            </p:cNvPr>
            <p:cNvSpPr/>
            <p:nvPr/>
          </p:nvSpPr>
          <p:spPr>
            <a:xfrm>
              <a:off x="958583" y="231426"/>
              <a:ext cx="1015024" cy="406009"/>
            </a:xfrm>
            <a:custGeom>
              <a:avLst/>
              <a:gdLst>
                <a:gd name="connsiteX0" fmla="*/ 0 w 1015024"/>
                <a:gd name="connsiteY0" fmla="*/ 0 h 406009"/>
                <a:gd name="connsiteX1" fmla="*/ 812020 w 1015024"/>
                <a:gd name="connsiteY1" fmla="*/ 0 h 406009"/>
                <a:gd name="connsiteX2" fmla="*/ 1015024 w 1015024"/>
                <a:gd name="connsiteY2" fmla="*/ 203005 h 406009"/>
                <a:gd name="connsiteX3" fmla="*/ 812020 w 1015024"/>
                <a:gd name="connsiteY3" fmla="*/ 406009 h 406009"/>
                <a:gd name="connsiteX4" fmla="*/ 0 w 1015024"/>
                <a:gd name="connsiteY4" fmla="*/ 406009 h 406009"/>
                <a:gd name="connsiteX5" fmla="*/ 203005 w 1015024"/>
                <a:gd name="connsiteY5" fmla="*/ 203005 h 406009"/>
                <a:gd name="connsiteX6" fmla="*/ 0 w 1015024"/>
                <a:gd name="connsiteY6" fmla="*/ 0 h 406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5024" h="406009">
                  <a:moveTo>
                    <a:pt x="0" y="0"/>
                  </a:moveTo>
                  <a:lnTo>
                    <a:pt x="812020" y="0"/>
                  </a:lnTo>
                  <a:lnTo>
                    <a:pt x="1015024" y="203005"/>
                  </a:lnTo>
                  <a:lnTo>
                    <a:pt x="812020" y="406009"/>
                  </a:lnTo>
                  <a:lnTo>
                    <a:pt x="0" y="406009"/>
                  </a:lnTo>
                  <a:lnTo>
                    <a:pt x="203005" y="203005"/>
                  </a:lnTo>
                  <a:lnTo>
                    <a:pt x="0" y="0"/>
                  </a:lnTo>
                  <a:close/>
                </a:path>
              </a:pathLst>
            </a:custGeom>
            <a:solidFill>
              <a:schemeClr val="accent6">
                <a:alpha val="90000"/>
              </a:scheme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18245" tIns="7620" rIns="203004" bIns="762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bg1"/>
                  </a:solidFill>
                </a:rPr>
                <a:t>Strategy</a:t>
              </a:r>
            </a:p>
          </p:txBody>
        </p:sp>
        <p:sp>
          <p:nvSpPr>
            <p:cNvPr id="34" name="Freeform: Shape 33">
              <a:extLst>
                <a:ext uri="{FF2B5EF4-FFF2-40B4-BE49-F238E27FC236}">
                  <a16:creationId xmlns:a16="http://schemas.microsoft.com/office/drawing/2014/main" id="{CEED49C8-2623-6CF2-0DAC-5DD908ABB7F1}"/>
                </a:ext>
              </a:extLst>
            </p:cNvPr>
            <p:cNvSpPr/>
            <p:nvPr/>
          </p:nvSpPr>
          <p:spPr>
            <a:xfrm>
              <a:off x="1831504" y="231426"/>
              <a:ext cx="1015024" cy="406009"/>
            </a:xfrm>
            <a:custGeom>
              <a:avLst/>
              <a:gdLst>
                <a:gd name="connsiteX0" fmla="*/ 0 w 1015024"/>
                <a:gd name="connsiteY0" fmla="*/ 0 h 406009"/>
                <a:gd name="connsiteX1" fmla="*/ 812020 w 1015024"/>
                <a:gd name="connsiteY1" fmla="*/ 0 h 406009"/>
                <a:gd name="connsiteX2" fmla="*/ 1015024 w 1015024"/>
                <a:gd name="connsiteY2" fmla="*/ 203005 h 406009"/>
                <a:gd name="connsiteX3" fmla="*/ 812020 w 1015024"/>
                <a:gd name="connsiteY3" fmla="*/ 406009 h 406009"/>
                <a:gd name="connsiteX4" fmla="*/ 0 w 1015024"/>
                <a:gd name="connsiteY4" fmla="*/ 406009 h 406009"/>
                <a:gd name="connsiteX5" fmla="*/ 203005 w 1015024"/>
                <a:gd name="connsiteY5" fmla="*/ 203005 h 406009"/>
                <a:gd name="connsiteX6" fmla="*/ 0 w 1015024"/>
                <a:gd name="connsiteY6" fmla="*/ 0 h 406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5024" h="406009">
                  <a:moveTo>
                    <a:pt x="0" y="0"/>
                  </a:moveTo>
                  <a:lnTo>
                    <a:pt x="812020" y="0"/>
                  </a:lnTo>
                  <a:lnTo>
                    <a:pt x="1015024" y="203005"/>
                  </a:lnTo>
                  <a:lnTo>
                    <a:pt x="812020" y="406009"/>
                  </a:lnTo>
                  <a:lnTo>
                    <a:pt x="0" y="406009"/>
                  </a:lnTo>
                  <a:lnTo>
                    <a:pt x="203005" y="203005"/>
                  </a:lnTo>
                  <a:lnTo>
                    <a:pt x="0" y="0"/>
                  </a:lnTo>
                  <a:close/>
                </a:path>
              </a:pathLst>
            </a:custGeom>
            <a:solidFill>
              <a:srgbClr val="E4B4DF">
                <a:alpha val="90000"/>
              </a:srgb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25865" tIns="11430" rIns="203004" bIns="1143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bg1"/>
                  </a:solidFill>
                </a:rPr>
                <a:t>Tactic</a:t>
              </a:r>
            </a:p>
          </p:txBody>
        </p:sp>
      </p:grpSp>
    </p:spTree>
    <p:extLst>
      <p:ext uri="{BB962C8B-B14F-4D97-AF65-F5344CB8AC3E}">
        <p14:creationId xmlns:p14="http://schemas.microsoft.com/office/powerpoint/2010/main" val="14168427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CFEB2-0DEC-363F-A64F-112D4C10DA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8D1003-A555-8182-201C-588BBF88B8E5}"/>
              </a:ext>
            </a:extLst>
          </p:cNvPr>
          <p:cNvSpPr>
            <a:spLocks noGrp="1"/>
          </p:cNvSpPr>
          <p:nvPr>
            <p:ph type="title"/>
          </p:nvPr>
        </p:nvSpPr>
        <p:spPr>
          <a:xfrm>
            <a:off x="0" y="0"/>
            <a:ext cx="12192000" cy="1096645"/>
          </a:xfrm>
          <a:solidFill>
            <a:schemeClr val="accent1"/>
          </a:solidFill>
        </p:spPr>
        <p:txBody>
          <a:bodyPr>
            <a:normAutofit/>
          </a:bodyPr>
          <a:lstStyle/>
          <a:p>
            <a:pPr algn="ctr"/>
            <a:r>
              <a:rPr lang="en-US" dirty="0">
                <a:solidFill>
                  <a:schemeClr val="bg1"/>
                </a:solidFill>
              </a:rPr>
              <a:t>Strengthen Stakeholder Engagement </a:t>
            </a:r>
          </a:p>
        </p:txBody>
      </p:sp>
      <p:sp>
        <p:nvSpPr>
          <p:cNvPr id="4" name="Slide Number Placeholder 3">
            <a:extLst>
              <a:ext uri="{FF2B5EF4-FFF2-40B4-BE49-F238E27FC236}">
                <a16:creationId xmlns:a16="http://schemas.microsoft.com/office/drawing/2014/main" id="{1763B7DE-35E8-E13B-BEC6-3B95A3019AF4}"/>
              </a:ext>
            </a:extLst>
          </p:cNvPr>
          <p:cNvSpPr>
            <a:spLocks noGrp="1"/>
          </p:cNvSpPr>
          <p:nvPr>
            <p:ph type="sldNum" sz="quarter" idx="12"/>
          </p:nvPr>
        </p:nvSpPr>
        <p:spPr>
          <a:xfrm>
            <a:off x="9248139" y="6356350"/>
            <a:ext cx="2743200" cy="365125"/>
          </a:xfrm>
        </p:spPr>
        <p:txBody>
          <a:bodyPr/>
          <a:lstStyle/>
          <a:p>
            <a:fld id="{048BBE7A-6D55-47BF-836F-DA5E02A8B925}" type="slidenum">
              <a:rPr lang="en-US" smtClean="0"/>
              <a:pPr/>
              <a:t>38</a:t>
            </a:fld>
            <a:endParaRPr lang="en-US" dirty="0"/>
          </a:p>
        </p:txBody>
      </p:sp>
      <p:grpSp>
        <p:nvGrpSpPr>
          <p:cNvPr id="12" name="Group 11">
            <a:extLst>
              <a:ext uri="{FF2B5EF4-FFF2-40B4-BE49-F238E27FC236}">
                <a16:creationId xmlns:a16="http://schemas.microsoft.com/office/drawing/2014/main" id="{675154E2-8C1D-AE8D-38BD-FCD5B59ED376}"/>
              </a:ext>
            </a:extLst>
          </p:cNvPr>
          <p:cNvGrpSpPr/>
          <p:nvPr/>
        </p:nvGrpSpPr>
        <p:grpSpPr>
          <a:xfrm>
            <a:off x="5819887" y="1950302"/>
            <a:ext cx="5450689" cy="4213829"/>
            <a:chOff x="3578351" y="1627716"/>
            <a:chExt cx="4800600" cy="3602568"/>
          </a:xfrm>
        </p:grpSpPr>
        <p:sp>
          <p:nvSpPr>
            <p:cNvPr id="5" name="Rectangle: Rounded Corners 4">
              <a:extLst>
                <a:ext uri="{FF2B5EF4-FFF2-40B4-BE49-F238E27FC236}">
                  <a16:creationId xmlns:a16="http://schemas.microsoft.com/office/drawing/2014/main" id="{6CCCB495-8A68-6A84-967A-F1606E0749B1}"/>
                </a:ext>
              </a:extLst>
            </p:cNvPr>
            <p:cNvSpPr/>
            <p:nvPr/>
          </p:nvSpPr>
          <p:spPr>
            <a:xfrm>
              <a:off x="3578351" y="1627716"/>
              <a:ext cx="4800600" cy="3602568"/>
            </a:xfrm>
            <a:prstGeom prst="roundRect">
              <a:avLst/>
            </a:prstGeom>
            <a:solidFill>
              <a:srgbClr val="5FB042"/>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6" name="Rectangle: Rounded Corners 5">
              <a:extLst>
                <a:ext uri="{FF2B5EF4-FFF2-40B4-BE49-F238E27FC236}">
                  <a16:creationId xmlns:a16="http://schemas.microsoft.com/office/drawing/2014/main" id="{9781A429-F8ED-2341-6D5E-FBD1C403C7E1}"/>
                </a:ext>
              </a:extLst>
            </p:cNvPr>
            <p:cNvSpPr/>
            <p:nvPr/>
          </p:nvSpPr>
          <p:spPr>
            <a:xfrm>
              <a:off x="3678363" y="2576830"/>
              <a:ext cx="4600575" cy="2563920"/>
            </a:xfrm>
            <a:prstGeom prst="roundRect">
              <a:avLst/>
            </a:prstGeom>
            <a:solidFill>
              <a:srgbClr val="E4B6DF"/>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7" name="Text Box 9">
              <a:extLst>
                <a:ext uri="{FF2B5EF4-FFF2-40B4-BE49-F238E27FC236}">
                  <a16:creationId xmlns:a16="http://schemas.microsoft.com/office/drawing/2014/main" id="{742EB7FF-8F72-5ADA-E2C4-691E40092E69}"/>
                </a:ext>
              </a:extLst>
            </p:cNvPr>
            <p:cNvSpPr txBox="1"/>
            <p:nvPr/>
          </p:nvSpPr>
          <p:spPr>
            <a:xfrm>
              <a:off x="3889478" y="1768982"/>
              <a:ext cx="4256892" cy="751342"/>
            </a:xfrm>
            <a:prstGeom prst="rect">
              <a:avLst/>
            </a:prstGeom>
            <a:solidFill>
              <a:srgbClr val="5FB042"/>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07000"/>
                </a:lnSpc>
                <a:spcAft>
                  <a:spcPts val="800"/>
                </a:spcAft>
                <a:buNone/>
              </a:pPr>
              <a:r>
                <a:rPr lang="en-US" sz="1650" b="1" dirty="0">
                  <a:effectLst/>
                  <a:ea typeface="Calibri" panose="020F0502020204030204" pitchFamily="34" charset="0"/>
                  <a:cs typeface="Times New Roman" panose="02020603050405020304" pitchFamily="18" charset="0"/>
                </a:rPr>
                <a:t>Encourage Involvement from all Stakeholders (Jurisdiction, Industry, Roles, Experience)</a:t>
              </a:r>
              <a:r>
                <a:rPr lang="en-US" sz="155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55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 Box 7">
              <a:extLst>
                <a:ext uri="{FF2B5EF4-FFF2-40B4-BE49-F238E27FC236}">
                  <a16:creationId xmlns:a16="http://schemas.microsoft.com/office/drawing/2014/main" id="{33E0E600-791D-23BE-D976-296CE3893998}"/>
                </a:ext>
              </a:extLst>
            </p:cNvPr>
            <p:cNvSpPr txBox="1">
              <a:spLocks noChangeArrowheads="1"/>
            </p:cNvSpPr>
            <p:nvPr/>
          </p:nvSpPr>
          <p:spPr bwMode="auto">
            <a:xfrm>
              <a:off x="3889478" y="2800923"/>
              <a:ext cx="4189436" cy="2089656"/>
            </a:xfrm>
            <a:prstGeom prst="rect">
              <a:avLst/>
            </a:prstGeom>
            <a:solidFill>
              <a:srgbClr val="E4B6DF"/>
            </a:solidFill>
            <a:ln w="9525">
              <a:noFill/>
              <a:miter lim="800000"/>
              <a:headEnd/>
              <a:tailEnd/>
            </a:ln>
          </p:spPr>
          <p:txBody>
            <a:bodyPr rot="0" vert="horz" wrap="square" lIns="91440" tIns="45720" rIns="91440" bIns="45720" anchor="t" anchorCtr="0">
              <a:noAutofit/>
            </a:bodyPr>
            <a:lstStyle/>
            <a:p>
              <a:pPr marL="0" marR="0">
                <a:lnSpc>
                  <a:spcPct val="107000"/>
                </a:lnSpc>
                <a:spcAft>
                  <a:spcPts val="800"/>
                </a:spcAft>
                <a:buNone/>
              </a:pPr>
              <a:r>
                <a:rPr lang="en-US" sz="1600" dirty="0">
                  <a:solidFill>
                    <a:srgbClr val="000000"/>
                  </a:solidFill>
                  <a:effectLst/>
                  <a:latin typeface="+mj-lt"/>
                  <a:ea typeface="Calibri" panose="020F0502020204030204" pitchFamily="34" charset="0"/>
                  <a:cs typeface="Times New Roman" panose="02020603050405020304" pitchFamily="18" charset="0"/>
                </a:rPr>
                <a:t>1.) Define value, parameters, and expectations of roles</a:t>
              </a:r>
            </a:p>
            <a:p>
              <a:pPr marL="0" marR="0">
                <a:lnSpc>
                  <a:spcPct val="107000"/>
                </a:lnSpc>
                <a:spcAft>
                  <a:spcPts val="800"/>
                </a:spcAft>
                <a:buNone/>
              </a:pPr>
              <a:r>
                <a:rPr lang="en-US" sz="1600" dirty="0">
                  <a:solidFill>
                    <a:srgbClr val="000000"/>
                  </a:solidFill>
                  <a:effectLst/>
                  <a:latin typeface="+mj-lt"/>
                  <a:ea typeface="Calibri" panose="020F0502020204030204" pitchFamily="34" charset="0"/>
                  <a:cs typeface="Times New Roman" panose="02020603050405020304" pitchFamily="18" charset="0"/>
                </a:rPr>
                <a:t>2.) Utilize regular </a:t>
              </a:r>
              <a:r>
                <a:rPr lang="en-US" sz="1600" dirty="0">
                  <a:solidFill>
                    <a:srgbClr val="000000"/>
                  </a:solidFill>
                  <a:latin typeface="+mj-lt"/>
                  <a:ea typeface="Calibri" panose="020F0502020204030204" pitchFamily="34" charset="0"/>
                  <a:cs typeface="Times New Roman" panose="02020603050405020304" pitchFamily="18" charset="0"/>
                </a:rPr>
                <a:t>s</a:t>
              </a:r>
              <a:r>
                <a:rPr lang="en-US" sz="1600" dirty="0">
                  <a:solidFill>
                    <a:srgbClr val="000000"/>
                  </a:solidFill>
                  <a:effectLst/>
                  <a:latin typeface="+mj-lt"/>
                  <a:ea typeface="Calibri" panose="020F0502020204030204" pitchFamily="34" charset="0"/>
                  <a:cs typeface="Times New Roman" panose="02020603050405020304" pitchFamily="18" charset="0"/>
                </a:rPr>
                <a:t>urvey of stakeholders to determine interest in involvement</a:t>
              </a:r>
            </a:p>
            <a:p>
              <a:pPr marL="0" marR="0">
                <a:lnSpc>
                  <a:spcPct val="107000"/>
                </a:lnSpc>
                <a:spcAft>
                  <a:spcPts val="800"/>
                </a:spcAft>
                <a:buNone/>
              </a:pPr>
              <a:r>
                <a:rPr lang="en-US" sz="1600" dirty="0">
                  <a:solidFill>
                    <a:srgbClr val="000000"/>
                  </a:solidFill>
                  <a:effectLst/>
                  <a:latin typeface="+mj-lt"/>
                  <a:ea typeface="Calibri" panose="020F0502020204030204" pitchFamily="34" charset="0"/>
                  <a:cs typeface="Times New Roman" panose="02020603050405020304" pitchFamily="18" charset="0"/>
                </a:rPr>
                <a:t>3.) Maintain database of interested </a:t>
              </a:r>
              <a:r>
                <a:rPr lang="en-US" sz="1600" dirty="0">
                  <a:solidFill>
                    <a:srgbClr val="000000"/>
                  </a:solidFill>
                  <a:latin typeface="+mj-lt"/>
                  <a:ea typeface="Calibri" panose="020F0502020204030204" pitchFamily="34" charset="0"/>
                  <a:cs typeface="Times New Roman" panose="02020603050405020304" pitchFamily="18" charset="0"/>
                </a:rPr>
                <a:t>s</a:t>
              </a:r>
              <a:r>
                <a:rPr lang="en-US" sz="1600" dirty="0">
                  <a:solidFill>
                    <a:srgbClr val="000000"/>
                  </a:solidFill>
                  <a:effectLst/>
                  <a:latin typeface="+mj-lt"/>
                  <a:ea typeface="Calibri" panose="020F0502020204030204" pitchFamily="34" charset="0"/>
                  <a:cs typeface="Times New Roman" panose="02020603050405020304" pitchFamily="18" charset="0"/>
                </a:rPr>
                <a:t>takeholders to tap as volunteers</a:t>
              </a:r>
            </a:p>
          </p:txBody>
        </p:sp>
      </p:grpSp>
      <p:grpSp>
        <p:nvGrpSpPr>
          <p:cNvPr id="31" name="Group 30">
            <a:extLst>
              <a:ext uri="{FF2B5EF4-FFF2-40B4-BE49-F238E27FC236}">
                <a16:creationId xmlns:a16="http://schemas.microsoft.com/office/drawing/2014/main" id="{BA98C89F-CCE9-FA2E-F2DC-F75DBC4B8668}"/>
              </a:ext>
            </a:extLst>
          </p:cNvPr>
          <p:cNvGrpSpPr/>
          <p:nvPr/>
        </p:nvGrpSpPr>
        <p:grpSpPr>
          <a:xfrm rot="5400000">
            <a:off x="10077298" y="3565538"/>
            <a:ext cx="3422071" cy="406009"/>
            <a:chOff x="103542" y="231426"/>
            <a:chExt cx="2742986" cy="406009"/>
          </a:xfrm>
        </p:grpSpPr>
        <p:sp>
          <p:nvSpPr>
            <p:cNvPr id="32" name="Freeform: Shape 31">
              <a:extLst>
                <a:ext uri="{FF2B5EF4-FFF2-40B4-BE49-F238E27FC236}">
                  <a16:creationId xmlns:a16="http://schemas.microsoft.com/office/drawing/2014/main" id="{8FA222D8-3FF0-4DF8-9F0D-BEC96E930A97}"/>
                </a:ext>
              </a:extLst>
            </p:cNvPr>
            <p:cNvSpPr/>
            <p:nvPr/>
          </p:nvSpPr>
          <p:spPr>
            <a:xfrm>
              <a:off x="103542" y="232609"/>
              <a:ext cx="1014021" cy="403642"/>
            </a:xfrm>
            <a:custGeom>
              <a:avLst/>
              <a:gdLst>
                <a:gd name="connsiteX0" fmla="*/ 0 w 1014021"/>
                <a:gd name="connsiteY0" fmla="*/ 0 h 403642"/>
                <a:gd name="connsiteX1" fmla="*/ 812200 w 1014021"/>
                <a:gd name="connsiteY1" fmla="*/ 0 h 403642"/>
                <a:gd name="connsiteX2" fmla="*/ 1014021 w 1014021"/>
                <a:gd name="connsiteY2" fmla="*/ 201821 h 403642"/>
                <a:gd name="connsiteX3" fmla="*/ 812200 w 1014021"/>
                <a:gd name="connsiteY3" fmla="*/ 403642 h 403642"/>
                <a:gd name="connsiteX4" fmla="*/ 0 w 1014021"/>
                <a:gd name="connsiteY4" fmla="*/ 403642 h 403642"/>
                <a:gd name="connsiteX5" fmla="*/ 201821 w 1014021"/>
                <a:gd name="connsiteY5" fmla="*/ 201821 h 403642"/>
                <a:gd name="connsiteX6" fmla="*/ 0 w 1014021"/>
                <a:gd name="connsiteY6" fmla="*/ 0 h 40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4021" h="403642">
                  <a:moveTo>
                    <a:pt x="0" y="0"/>
                  </a:moveTo>
                  <a:lnTo>
                    <a:pt x="812200" y="0"/>
                  </a:lnTo>
                  <a:lnTo>
                    <a:pt x="1014021" y="201821"/>
                  </a:lnTo>
                  <a:lnTo>
                    <a:pt x="812200" y="403642"/>
                  </a:lnTo>
                  <a:lnTo>
                    <a:pt x="0" y="403642"/>
                  </a:lnTo>
                  <a:lnTo>
                    <a:pt x="201821" y="20182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24681" tIns="11430" rIns="201821" bIns="11430" numCol="1" spcCol="1270" anchor="ctr" anchorCtr="0">
              <a:noAutofit/>
            </a:bodyPr>
            <a:lstStyle/>
            <a:p>
              <a:pPr marL="0" lvl="0" indent="0" algn="ctr" defTabSz="800100">
                <a:lnSpc>
                  <a:spcPct val="90000"/>
                </a:lnSpc>
                <a:spcBef>
                  <a:spcPct val="0"/>
                </a:spcBef>
                <a:spcAft>
                  <a:spcPct val="35000"/>
                </a:spcAft>
                <a:buNone/>
              </a:pPr>
              <a:r>
                <a:rPr lang="en-US" sz="1800" kern="1200" dirty="0"/>
                <a:t>Goal</a:t>
              </a:r>
            </a:p>
          </p:txBody>
        </p:sp>
        <p:sp>
          <p:nvSpPr>
            <p:cNvPr id="33" name="Freeform: Shape 32">
              <a:extLst>
                <a:ext uri="{FF2B5EF4-FFF2-40B4-BE49-F238E27FC236}">
                  <a16:creationId xmlns:a16="http://schemas.microsoft.com/office/drawing/2014/main" id="{8DD2F980-D0D5-9CCB-7838-EE56E5041EB4}"/>
                </a:ext>
              </a:extLst>
            </p:cNvPr>
            <p:cNvSpPr/>
            <p:nvPr/>
          </p:nvSpPr>
          <p:spPr>
            <a:xfrm>
              <a:off x="958583" y="231426"/>
              <a:ext cx="1015024" cy="406009"/>
            </a:xfrm>
            <a:custGeom>
              <a:avLst/>
              <a:gdLst>
                <a:gd name="connsiteX0" fmla="*/ 0 w 1015024"/>
                <a:gd name="connsiteY0" fmla="*/ 0 h 406009"/>
                <a:gd name="connsiteX1" fmla="*/ 812020 w 1015024"/>
                <a:gd name="connsiteY1" fmla="*/ 0 h 406009"/>
                <a:gd name="connsiteX2" fmla="*/ 1015024 w 1015024"/>
                <a:gd name="connsiteY2" fmla="*/ 203005 h 406009"/>
                <a:gd name="connsiteX3" fmla="*/ 812020 w 1015024"/>
                <a:gd name="connsiteY3" fmla="*/ 406009 h 406009"/>
                <a:gd name="connsiteX4" fmla="*/ 0 w 1015024"/>
                <a:gd name="connsiteY4" fmla="*/ 406009 h 406009"/>
                <a:gd name="connsiteX5" fmla="*/ 203005 w 1015024"/>
                <a:gd name="connsiteY5" fmla="*/ 203005 h 406009"/>
                <a:gd name="connsiteX6" fmla="*/ 0 w 1015024"/>
                <a:gd name="connsiteY6" fmla="*/ 0 h 406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5024" h="406009">
                  <a:moveTo>
                    <a:pt x="0" y="0"/>
                  </a:moveTo>
                  <a:lnTo>
                    <a:pt x="812020" y="0"/>
                  </a:lnTo>
                  <a:lnTo>
                    <a:pt x="1015024" y="203005"/>
                  </a:lnTo>
                  <a:lnTo>
                    <a:pt x="812020" y="406009"/>
                  </a:lnTo>
                  <a:lnTo>
                    <a:pt x="0" y="406009"/>
                  </a:lnTo>
                  <a:lnTo>
                    <a:pt x="203005" y="203005"/>
                  </a:lnTo>
                  <a:lnTo>
                    <a:pt x="0" y="0"/>
                  </a:lnTo>
                  <a:close/>
                </a:path>
              </a:pathLst>
            </a:custGeom>
            <a:solidFill>
              <a:schemeClr val="accent6">
                <a:alpha val="90000"/>
              </a:scheme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18245" tIns="7620" rIns="203004" bIns="762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bg1"/>
                  </a:solidFill>
                </a:rPr>
                <a:t>Strategy</a:t>
              </a:r>
            </a:p>
          </p:txBody>
        </p:sp>
        <p:sp>
          <p:nvSpPr>
            <p:cNvPr id="34" name="Freeform: Shape 33">
              <a:extLst>
                <a:ext uri="{FF2B5EF4-FFF2-40B4-BE49-F238E27FC236}">
                  <a16:creationId xmlns:a16="http://schemas.microsoft.com/office/drawing/2014/main" id="{B1CFBC9D-6547-CEB6-52F7-146F564118AB}"/>
                </a:ext>
              </a:extLst>
            </p:cNvPr>
            <p:cNvSpPr/>
            <p:nvPr/>
          </p:nvSpPr>
          <p:spPr>
            <a:xfrm>
              <a:off x="1831504" y="231426"/>
              <a:ext cx="1015024" cy="406009"/>
            </a:xfrm>
            <a:custGeom>
              <a:avLst/>
              <a:gdLst>
                <a:gd name="connsiteX0" fmla="*/ 0 w 1015024"/>
                <a:gd name="connsiteY0" fmla="*/ 0 h 406009"/>
                <a:gd name="connsiteX1" fmla="*/ 812020 w 1015024"/>
                <a:gd name="connsiteY1" fmla="*/ 0 h 406009"/>
                <a:gd name="connsiteX2" fmla="*/ 1015024 w 1015024"/>
                <a:gd name="connsiteY2" fmla="*/ 203005 h 406009"/>
                <a:gd name="connsiteX3" fmla="*/ 812020 w 1015024"/>
                <a:gd name="connsiteY3" fmla="*/ 406009 h 406009"/>
                <a:gd name="connsiteX4" fmla="*/ 0 w 1015024"/>
                <a:gd name="connsiteY4" fmla="*/ 406009 h 406009"/>
                <a:gd name="connsiteX5" fmla="*/ 203005 w 1015024"/>
                <a:gd name="connsiteY5" fmla="*/ 203005 h 406009"/>
                <a:gd name="connsiteX6" fmla="*/ 0 w 1015024"/>
                <a:gd name="connsiteY6" fmla="*/ 0 h 406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5024" h="406009">
                  <a:moveTo>
                    <a:pt x="0" y="0"/>
                  </a:moveTo>
                  <a:lnTo>
                    <a:pt x="812020" y="0"/>
                  </a:lnTo>
                  <a:lnTo>
                    <a:pt x="1015024" y="203005"/>
                  </a:lnTo>
                  <a:lnTo>
                    <a:pt x="812020" y="406009"/>
                  </a:lnTo>
                  <a:lnTo>
                    <a:pt x="0" y="406009"/>
                  </a:lnTo>
                  <a:lnTo>
                    <a:pt x="203005" y="203005"/>
                  </a:lnTo>
                  <a:lnTo>
                    <a:pt x="0" y="0"/>
                  </a:lnTo>
                  <a:close/>
                </a:path>
              </a:pathLst>
            </a:custGeom>
            <a:solidFill>
              <a:srgbClr val="E4B4DF">
                <a:alpha val="90000"/>
              </a:srgb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25865" tIns="11430" rIns="203004" bIns="1143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bg1"/>
                  </a:solidFill>
                </a:rPr>
                <a:t>Tactic</a:t>
              </a:r>
            </a:p>
          </p:txBody>
        </p:sp>
      </p:grpSp>
      <p:sp>
        <p:nvSpPr>
          <p:cNvPr id="13" name="Rectangle: Rounded Corners 4">
            <a:extLst>
              <a:ext uri="{FF2B5EF4-FFF2-40B4-BE49-F238E27FC236}">
                <a16:creationId xmlns:a16="http://schemas.microsoft.com/office/drawing/2014/main" id="{6CCCB495-8A68-6A84-967A-F1606E0749B1}"/>
              </a:ext>
            </a:extLst>
          </p:cNvPr>
          <p:cNvSpPr/>
          <p:nvPr/>
        </p:nvSpPr>
        <p:spPr>
          <a:xfrm>
            <a:off x="195632" y="1950302"/>
            <a:ext cx="5253499" cy="4213829"/>
          </a:xfrm>
          <a:prstGeom prst="roundRect">
            <a:avLst/>
          </a:prstGeom>
          <a:solidFill>
            <a:srgbClr val="5FB042"/>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4" name="Rectangle: Rounded Corners 5">
            <a:extLst>
              <a:ext uri="{FF2B5EF4-FFF2-40B4-BE49-F238E27FC236}">
                <a16:creationId xmlns:a16="http://schemas.microsoft.com/office/drawing/2014/main" id="{9781A429-F8ED-2341-6D5E-FBD1C403C7E1}"/>
              </a:ext>
            </a:extLst>
          </p:cNvPr>
          <p:cNvSpPr/>
          <p:nvPr/>
        </p:nvSpPr>
        <p:spPr>
          <a:xfrm>
            <a:off x="279699" y="3060456"/>
            <a:ext cx="5066852" cy="2998950"/>
          </a:xfrm>
          <a:prstGeom prst="roundRect">
            <a:avLst/>
          </a:prstGeom>
          <a:solidFill>
            <a:srgbClr val="E4B6DF"/>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5" name="Text Box 9">
            <a:extLst>
              <a:ext uri="{FF2B5EF4-FFF2-40B4-BE49-F238E27FC236}">
                <a16:creationId xmlns:a16="http://schemas.microsoft.com/office/drawing/2014/main" id="{742EB7FF-8F72-5ADA-E2C4-691E40092E69}"/>
              </a:ext>
            </a:extLst>
          </p:cNvPr>
          <p:cNvSpPr txBox="1"/>
          <p:nvPr/>
        </p:nvSpPr>
        <p:spPr>
          <a:xfrm>
            <a:off x="428721" y="2181631"/>
            <a:ext cx="4833353" cy="878825"/>
          </a:xfrm>
          <a:prstGeom prst="rect">
            <a:avLst/>
          </a:prstGeom>
          <a:solidFill>
            <a:srgbClr val="5FB042"/>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07000"/>
              </a:lnSpc>
              <a:spcAft>
                <a:spcPts val="800"/>
              </a:spcAft>
              <a:buNone/>
            </a:pPr>
            <a:endParaRPr lang="en-US" sz="155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Text Box 7">
            <a:extLst>
              <a:ext uri="{FF2B5EF4-FFF2-40B4-BE49-F238E27FC236}">
                <a16:creationId xmlns:a16="http://schemas.microsoft.com/office/drawing/2014/main" id="{08BEA2C5-2A8D-8607-3A94-0B86E691224B}"/>
              </a:ext>
            </a:extLst>
          </p:cNvPr>
          <p:cNvSpPr txBox="1">
            <a:spLocks noChangeArrowheads="1"/>
          </p:cNvSpPr>
          <p:nvPr/>
        </p:nvSpPr>
        <p:spPr bwMode="auto">
          <a:xfrm>
            <a:off x="580912" y="3291786"/>
            <a:ext cx="4475182" cy="2678708"/>
          </a:xfrm>
          <a:prstGeom prst="rect">
            <a:avLst/>
          </a:prstGeom>
          <a:solidFill>
            <a:srgbClr val="E4B6DF"/>
          </a:solidFill>
          <a:ln w="9525">
            <a:noFill/>
            <a:miter lim="800000"/>
            <a:headEnd/>
            <a:tailEnd/>
          </a:ln>
        </p:spPr>
        <p:txBody>
          <a:bodyPr rot="0" vert="horz" wrap="square" lIns="91440" tIns="45720" rIns="91440" bIns="45720" anchor="t" anchorCtr="0">
            <a:noAutofit/>
          </a:bodyPr>
          <a:lstStyle/>
          <a:p>
            <a:pPr marL="0" marR="0">
              <a:lnSpc>
                <a:spcPct val="107000"/>
              </a:lnSpc>
              <a:spcAft>
                <a:spcPts val="800"/>
              </a:spcAft>
              <a:buNone/>
            </a:pPr>
            <a:r>
              <a:rPr lang="en-US" sz="1600" dirty="0">
                <a:solidFill>
                  <a:srgbClr val="000000"/>
                </a:solidFill>
                <a:effectLst/>
                <a:latin typeface="+mj-lt"/>
                <a:ea typeface="Calibri" panose="020F0502020204030204" pitchFamily="34" charset="0"/>
                <a:cs typeface="Times New Roman" panose="02020603050405020304" pitchFamily="18" charset="0"/>
              </a:rPr>
              <a:t>1.) Adjust event </a:t>
            </a:r>
            <a:r>
              <a:rPr lang="en-US" sz="1600" dirty="0">
                <a:solidFill>
                  <a:srgbClr val="000000"/>
                </a:solidFill>
                <a:latin typeface="+mj-lt"/>
                <a:ea typeface="Calibri" panose="020F0502020204030204" pitchFamily="34" charset="0"/>
                <a:cs typeface="Times New Roman" panose="02020603050405020304" pitchFamily="18" charset="0"/>
              </a:rPr>
              <a:t>p</a:t>
            </a:r>
            <a:r>
              <a:rPr lang="en-US" sz="1600" dirty="0">
                <a:solidFill>
                  <a:srgbClr val="000000"/>
                </a:solidFill>
                <a:effectLst/>
                <a:latin typeface="+mj-lt"/>
                <a:ea typeface="Calibri" panose="020F0502020204030204" pitchFamily="34" charset="0"/>
                <a:cs typeface="Times New Roman" panose="02020603050405020304" pitchFamily="18" charset="0"/>
              </a:rPr>
              <a:t>lanning to expand </a:t>
            </a:r>
            <a:r>
              <a:rPr lang="en-US" sz="1600" dirty="0">
                <a:solidFill>
                  <a:srgbClr val="000000"/>
                </a:solidFill>
                <a:latin typeface="+mj-lt"/>
                <a:ea typeface="Calibri" panose="020F0502020204030204" pitchFamily="34" charset="0"/>
                <a:cs typeface="Times New Roman" panose="02020603050405020304" pitchFamily="18" charset="0"/>
              </a:rPr>
              <a:t>c</a:t>
            </a:r>
            <a:r>
              <a:rPr lang="en-US" sz="1600" dirty="0">
                <a:solidFill>
                  <a:srgbClr val="000000"/>
                </a:solidFill>
                <a:effectLst/>
                <a:latin typeface="+mj-lt"/>
                <a:ea typeface="Calibri" panose="020F0502020204030204" pitchFamily="34" charset="0"/>
                <a:cs typeface="Times New Roman" panose="02020603050405020304" pitchFamily="18" charset="0"/>
              </a:rPr>
              <a:t>apacity</a:t>
            </a:r>
          </a:p>
          <a:p>
            <a:pPr marL="0" marR="0">
              <a:lnSpc>
                <a:spcPct val="107000"/>
              </a:lnSpc>
              <a:spcAft>
                <a:spcPts val="800"/>
              </a:spcAft>
              <a:buNone/>
            </a:pPr>
            <a:r>
              <a:rPr lang="en-US" sz="1600" dirty="0">
                <a:solidFill>
                  <a:srgbClr val="000000"/>
                </a:solidFill>
                <a:effectLst/>
                <a:latin typeface="+mj-lt"/>
                <a:ea typeface="Calibri" panose="020F0502020204030204" pitchFamily="34" charset="0"/>
                <a:cs typeface="Times New Roman" panose="02020603050405020304" pitchFamily="18" charset="0"/>
              </a:rPr>
              <a:t>2.) Make meetings more active and interactive</a:t>
            </a:r>
          </a:p>
          <a:p>
            <a:pPr marL="0" marR="0">
              <a:lnSpc>
                <a:spcPct val="107000"/>
              </a:lnSpc>
              <a:spcAft>
                <a:spcPts val="800"/>
              </a:spcAft>
              <a:buNone/>
            </a:pPr>
            <a:r>
              <a:rPr lang="en-US" sz="1600" dirty="0">
                <a:solidFill>
                  <a:srgbClr val="000000"/>
                </a:solidFill>
                <a:effectLst/>
                <a:latin typeface="+mj-lt"/>
                <a:ea typeface="Calibri" panose="020F0502020204030204" pitchFamily="34" charset="0"/>
                <a:cs typeface="Times New Roman" panose="02020603050405020304" pitchFamily="18" charset="0"/>
              </a:rPr>
              <a:t>3.) Increase and expand </a:t>
            </a:r>
            <a:r>
              <a:rPr lang="en-US" sz="1600" dirty="0">
                <a:solidFill>
                  <a:srgbClr val="000000"/>
                </a:solidFill>
                <a:latin typeface="+mj-lt"/>
                <a:ea typeface="Calibri" panose="020F0502020204030204" pitchFamily="34" charset="0"/>
                <a:cs typeface="Times New Roman" panose="02020603050405020304" pitchFamily="18" charset="0"/>
              </a:rPr>
              <a:t>p</a:t>
            </a:r>
            <a:r>
              <a:rPr lang="en-US" sz="1600" dirty="0">
                <a:solidFill>
                  <a:srgbClr val="000000"/>
                </a:solidFill>
                <a:effectLst/>
                <a:latin typeface="+mj-lt"/>
                <a:ea typeface="Calibri" panose="020F0502020204030204" pitchFamily="34" charset="0"/>
                <a:cs typeface="Times New Roman" panose="02020603050405020304" pitchFamily="18" charset="0"/>
              </a:rPr>
              <a:t>ublicity for events</a:t>
            </a:r>
          </a:p>
          <a:p>
            <a:pPr marL="0" marR="0">
              <a:lnSpc>
                <a:spcPct val="107000"/>
              </a:lnSpc>
              <a:spcAft>
                <a:spcPts val="800"/>
              </a:spcAft>
              <a:buNone/>
            </a:pPr>
            <a:r>
              <a:rPr lang="en-US" sz="1600" dirty="0">
                <a:solidFill>
                  <a:srgbClr val="000000"/>
                </a:solidFill>
                <a:effectLst/>
                <a:latin typeface="+mj-lt"/>
                <a:ea typeface="Calibri" panose="020F0502020204030204" pitchFamily="34" charset="0"/>
                <a:cs typeface="Times New Roman" panose="02020603050405020304" pitchFamily="18" charset="0"/>
              </a:rPr>
              <a:t>4.) Continue to utilize a group for event planning with multiple content creators</a:t>
            </a:r>
          </a:p>
        </p:txBody>
      </p:sp>
      <p:sp>
        <p:nvSpPr>
          <p:cNvPr id="18" name="Text Box 9">
            <a:extLst>
              <a:ext uri="{FF2B5EF4-FFF2-40B4-BE49-F238E27FC236}">
                <a16:creationId xmlns:a16="http://schemas.microsoft.com/office/drawing/2014/main" id="{3ABCE117-DB63-17FE-D307-1E4574F42FB9}"/>
              </a:ext>
            </a:extLst>
          </p:cNvPr>
          <p:cNvSpPr txBox="1"/>
          <p:nvPr/>
        </p:nvSpPr>
        <p:spPr>
          <a:xfrm>
            <a:off x="580912" y="2305703"/>
            <a:ext cx="4346090" cy="650027"/>
          </a:xfrm>
          <a:prstGeom prst="rect">
            <a:avLst/>
          </a:prstGeom>
          <a:solidFill>
            <a:srgbClr val="5FB042"/>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07000"/>
              </a:lnSpc>
              <a:spcAft>
                <a:spcPts val="800"/>
              </a:spcAft>
              <a:buNone/>
            </a:pPr>
            <a:r>
              <a:rPr lang="en-US" sz="1650" b="1" dirty="0">
                <a:effectLst/>
                <a:ea typeface="Calibri" panose="020F0502020204030204" pitchFamily="34" charset="0"/>
                <a:cs typeface="Times New Roman" panose="02020603050405020304" pitchFamily="18" charset="0"/>
              </a:rPr>
              <a:t>Encourage IFTA Event Attendance</a:t>
            </a:r>
            <a:r>
              <a:rPr lang="en-US" sz="13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931461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F8E821-2073-4D3B-0161-FD10E2CB26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AEE70E-8F8B-5638-B595-07FADA21DF4A}"/>
              </a:ext>
            </a:extLst>
          </p:cNvPr>
          <p:cNvSpPr>
            <a:spLocks noGrp="1"/>
          </p:cNvSpPr>
          <p:nvPr>
            <p:ph type="title"/>
          </p:nvPr>
        </p:nvSpPr>
        <p:spPr>
          <a:xfrm>
            <a:off x="0" y="0"/>
            <a:ext cx="12192000" cy="1096645"/>
          </a:xfrm>
          <a:solidFill>
            <a:schemeClr val="accent1"/>
          </a:solidFill>
        </p:spPr>
        <p:txBody>
          <a:bodyPr/>
          <a:lstStyle/>
          <a:p>
            <a:pPr algn="ctr"/>
            <a:r>
              <a:rPr lang="en-US" dirty="0">
                <a:solidFill>
                  <a:schemeClr val="bg1"/>
                </a:solidFill>
              </a:rPr>
              <a:t>Maintain and Enhance Communication</a:t>
            </a:r>
          </a:p>
        </p:txBody>
      </p:sp>
      <p:sp>
        <p:nvSpPr>
          <p:cNvPr id="4" name="Slide Number Placeholder 3">
            <a:extLst>
              <a:ext uri="{FF2B5EF4-FFF2-40B4-BE49-F238E27FC236}">
                <a16:creationId xmlns:a16="http://schemas.microsoft.com/office/drawing/2014/main" id="{7F0F64F9-30EB-CCB9-6189-4660FF41667C}"/>
              </a:ext>
            </a:extLst>
          </p:cNvPr>
          <p:cNvSpPr>
            <a:spLocks noGrp="1"/>
          </p:cNvSpPr>
          <p:nvPr>
            <p:ph type="sldNum" sz="quarter" idx="12"/>
          </p:nvPr>
        </p:nvSpPr>
        <p:spPr>
          <a:xfrm>
            <a:off x="9248139" y="6356350"/>
            <a:ext cx="2743200" cy="365125"/>
          </a:xfrm>
        </p:spPr>
        <p:txBody>
          <a:bodyPr/>
          <a:lstStyle/>
          <a:p>
            <a:fld id="{048BBE7A-6D55-47BF-836F-DA5E02A8B925}" type="slidenum">
              <a:rPr lang="en-US" smtClean="0"/>
              <a:pPr/>
              <a:t>39</a:t>
            </a:fld>
            <a:endParaRPr lang="en-US" dirty="0"/>
          </a:p>
        </p:txBody>
      </p:sp>
      <p:sp>
        <p:nvSpPr>
          <p:cNvPr id="5" name="Rectangle: Rounded Corners 4">
            <a:extLst>
              <a:ext uri="{FF2B5EF4-FFF2-40B4-BE49-F238E27FC236}">
                <a16:creationId xmlns:a16="http://schemas.microsoft.com/office/drawing/2014/main" id="{00002741-90BE-9C52-BCFE-799F023DE248}"/>
              </a:ext>
            </a:extLst>
          </p:cNvPr>
          <p:cNvSpPr/>
          <p:nvPr/>
        </p:nvSpPr>
        <p:spPr>
          <a:xfrm>
            <a:off x="990599" y="1956878"/>
            <a:ext cx="4800600" cy="3515873"/>
          </a:xfrm>
          <a:prstGeom prst="roundRect">
            <a:avLst/>
          </a:prstGeom>
          <a:solidFill>
            <a:srgbClr val="5FB042"/>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6" name="Rectangle: Rounded Corners 5">
            <a:extLst>
              <a:ext uri="{FF2B5EF4-FFF2-40B4-BE49-F238E27FC236}">
                <a16:creationId xmlns:a16="http://schemas.microsoft.com/office/drawing/2014/main" id="{215075EF-6BD6-A9FC-E054-72861937DF3F}"/>
              </a:ext>
            </a:extLst>
          </p:cNvPr>
          <p:cNvSpPr/>
          <p:nvPr/>
        </p:nvSpPr>
        <p:spPr>
          <a:xfrm>
            <a:off x="1088230" y="2599900"/>
            <a:ext cx="4600575" cy="2745310"/>
          </a:xfrm>
          <a:prstGeom prst="roundRect">
            <a:avLst/>
          </a:prstGeom>
          <a:solidFill>
            <a:srgbClr val="E4B6DF"/>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7" name="Text Box 9">
            <a:extLst>
              <a:ext uri="{FF2B5EF4-FFF2-40B4-BE49-F238E27FC236}">
                <a16:creationId xmlns:a16="http://schemas.microsoft.com/office/drawing/2014/main" id="{7F6491B8-CEDE-8935-8FD9-84560BFEF550}"/>
              </a:ext>
            </a:extLst>
          </p:cNvPr>
          <p:cNvSpPr txBox="1"/>
          <p:nvPr/>
        </p:nvSpPr>
        <p:spPr>
          <a:xfrm>
            <a:off x="1262061" y="2057506"/>
            <a:ext cx="4252914" cy="343873"/>
          </a:xfrm>
          <a:prstGeom prst="rect">
            <a:avLst/>
          </a:prstGeom>
          <a:solidFill>
            <a:srgbClr val="5FB042"/>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07000"/>
              </a:lnSpc>
              <a:spcAft>
                <a:spcPts val="800"/>
              </a:spcAft>
              <a:buNone/>
            </a:pPr>
            <a:r>
              <a:rPr lang="en-US" sz="1600" b="1" dirty="0">
                <a:effectLst/>
                <a:ea typeface="Calibri" panose="020F0502020204030204" pitchFamily="34" charset="0"/>
                <a:cs typeface="Times New Roman" panose="02020603050405020304" pitchFamily="18" charset="0"/>
              </a:rPr>
              <a:t>Enhance LEO Related Communication</a:t>
            </a:r>
            <a:r>
              <a:rPr lang="en-US" sz="13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 Box 7">
            <a:extLst>
              <a:ext uri="{FF2B5EF4-FFF2-40B4-BE49-F238E27FC236}">
                <a16:creationId xmlns:a16="http://schemas.microsoft.com/office/drawing/2014/main" id="{DE1870A4-46EF-F055-E66A-11A96727B831}"/>
              </a:ext>
            </a:extLst>
          </p:cNvPr>
          <p:cNvSpPr txBox="1">
            <a:spLocks noChangeArrowheads="1"/>
          </p:cNvSpPr>
          <p:nvPr/>
        </p:nvSpPr>
        <p:spPr bwMode="auto">
          <a:xfrm>
            <a:off x="1262061" y="2766810"/>
            <a:ext cx="4257675" cy="2461405"/>
          </a:xfrm>
          <a:prstGeom prst="rect">
            <a:avLst/>
          </a:prstGeom>
          <a:solidFill>
            <a:srgbClr val="E4B6DF"/>
          </a:solidFill>
          <a:ln w="9525">
            <a:noFill/>
            <a:miter lim="800000"/>
            <a:headEnd/>
            <a:tailEnd/>
          </a:ln>
        </p:spPr>
        <p:txBody>
          <a:bodyPr rot="0" vert="horz" wrap="square" lIns="91440" tIns="45720" rIns="91440" bIns="45720" anchor="t" anchorCtr="0">
            <a:noAutofit/>
          </a:bodyPr>
          <a:lstStyle/>
          <a:p>
            <a:pPr marL="0" marR="0">
              <a:lnSpc>
                <a:spcPct val="107000"/>
              </a:lnSpc>
              <a:spcAft>
                <a:spcPts val="800"/>
              </a:spcAft>
              <a:buNone/>
            </a:pPr>
            <a:r>
              <a:rPr lang="en-US" sz="1450" dirty="0">
                <a:solidFill>
                  <a:srgbClr val="000000"/>
                </a:solidFill>
                <a:effectLst/>
                <a:latin typeface="+mj-lt"/>
                <a:ea typeface="Calibri" panose="020F0502020204030204" pitchFamily="34" charset="0"/>
                <a:cs typeface="Times New Roman" panose="02020603050405020304" pitchFamily="18" charset="0"/>
              </a:rPr>
              <a:t>1.) Create One-Stop-Shop </a:t>
            </a:r>
            <a:r>
              <a:rPr lang="en-US" sz="1450" dirty="0">
                <a:solidFill>
                  <a:srgbClr val="000000"/>
                </a:solidFill>
                <a:latin typeface="+mj-lt"/>
                <a:ea typeface="Calibri" panose="020F0502020204030204" pitchFamily="34" charset="0"/>
                <a:cs typeface="Times New Roman" panose="02020603050405020304" pitchFamily="18" charset="0"/>
              </a:rPr>
              <a:t>d</a:t>
            </a:r>
            <a:r>
              <a:rPr lang="en-US" sz="1450" dirty="0">
                <a:solidFill>
                  <a:srgbClr val="000000"/>
                </a:solidFill>
                <a:effectLst/>
                <a:latin typeface="+mj-lt"/>
                <a:ea typeface="Calibri" panose="020F0502020204030204" pitchFamily="34" charset="0"/>
                <a:cs typeface="Times New Roman" panose="02020603050405020304" pitchFamily="18" charset="0"/>
              </a:rPr>
              <a:t>ata </a:t>
            </a:r>
            <a:r>
              <a:rPr lang="en-US" sz="1450" dirty="0">
                <a:solidFill>
                  <a:srgbClr val="000000"/>
                </a:solidFill>
                <a:latin typeface="+mj-lt"/>
                <a:ea typeface="Calibri" panose="020F0502020204030204" pitchFamily="34" charset="0"/>
                <a:cs typeface="Times New Roman" panose="02020603050405020304" pitchFamily="18" charset="0"/>
              </a:rPr>
              <a:t>s</a:t>
            </a:r>
            <a:r>
              <a:rPr lang="en-US" sz="1450" dirty="0">
                <a:solidFill>
                  <a:srgbClr val="000000"/>
                </a:solidFill>
                <a:effectLst/>
                <a:latin typeface="+mj-lt"/>
                <a:ea typeface="Calibri" panose="020F0502020204030204" pitchFamily="34" charset="0"/>
                <a:cs typeface="Times New Roman" panose="02020603050405020304" pitchFamily="18" charset="0"/>
              </a:rPr>
              <a:t>haring for </a:t>
            </a:r>
            <a:r>
              <a:rPr lang="en-US" sz="1450" dirty="0">
                <a:solidFill>
                  <a:srgbClr val="000000"/>
                </a:solidFill>
                <a:latin typeface="+mj-lt"/>
                <a:ea typeface="Calibri" panose="020F0502020204030204" pitchFamily="34" charset="0"/>
                <a:cs typeface="Times New Roman" panose="02020603050405020304" pitchFamily="18" charset="0"/>
              </a:rPr>
              <a:t>l</a:t>
            </a:r>
            <a:r>
              <a:rPr lang="en-US" sz="1450" dirty="0">
                <a:solidFill>
                  <a:srgbClr val="000000"/>
                </a:solidFill>
                <a:effectLst/>
                <a:latin typeface="+mj-lt"/>
                <a:ea typeface="Calibri" panose="020F0502020204030204" pitchFamily="34" charset="0"/>
                <a:cs typeface="Times New Roman" panose="02020603050405020304" pitchFamily="18" charset="0"/>
              </a:rPr>
              <a:t>aw enforcement</a:t>
            </a:r>
          </a:p>
          <a:p>
            <a:pPr marL="0" marR="0">
              <a:lnSpc>
                <a:spcPct val="107000"/>
              </a:lnSpc>
              <a:spcAft>
                <a:spcPts val="800"/>
              </a:spcAft>
              <a:buNone/>
            </a:pPr>
            <a:r>
              <a:rPr lang="en-US" sz="1450" dirty="0">
                <a:solidFill>
                  <a:srgbClr val="000000"/>
                </a:solidFill>
                <a:effectLst/>
                <a:latin typeface="+mj-lt"/>
                <a:ea typeface="Calibri" panose="020F0502020204030204" pitchFamily="34" charset="0"/>
                <a:cs typeface="Times New Roman" panose="02020603050405020304" pitchFamily="18" charset="0"/>
              </a:rPr>
              <a:t>2.) Develop means for LEO feedback and input</a:t>
            </a:r>
          </a:p>
          <a:p>
            <a:pPr marL="0" marR="0">
              <a:lnSpc>
                <a:spcPct val="107000"/>
              </a:lnSpc>
              <a:spcAft>
                <a:spcPts val="800"/>
              </a:spcAft>
              <a:buNone/>
            </a:pPr>
            <a:r>
              <a:rPr lang="en-US" sz="1450" dirty="0">
                <a:solidFill>
                  <a:srgbClr val="000000"/>
                </a:solidFill>
                <a:effectLst/>
                <a:latin typeface="+mj-lt"/>
                <a:ea typeface="Calibri" panose="020F0502020204030204" pitchFamily="34" charset="0"/>
                <a:cs typeface="Times New Roman" panose="02020603050405020304" pitchFamily="18" charset="0"/>
              </a:rPr>
              <a:t>3.) Develop law </a:t>
            </a:r>
            <a:r>
              <a:rPr lang="en-US" sz="1450" dirty="0">
                <a:solidFill>
                  <a:srgbClr val="000000"/>
                </a:solidFill>
                <a:latin typeface="+mj-lt"/>
                <a:ea typeface="Calibri" panose="020F0502020204030204" pitchFamily="34" charset="0"/>
                <a:cs typeface="Times New Roman" panose="02020603050405020304" pitchFamily="18" charset="0"/>
              </a:rPr>
              <a:t>e</a:t>
            </a:r>
            <a:r>
              <a:rPr lang="en-US" sz="1450" dirty="0">
                <a:solidFill>
                  <a:srgbClr val="000000"/>
                </a:solidFill>
                <a:effectLst/>
                <a:latin typeface="+mj-lt"/>
                <a:ea typeface="Calibri" panose="020F0502020204030204" pitchFamily="34" charset="0"/>
                <a:cs typeface="Times New Roman" panose="02020603050405020304" pitchFamily="18" charset="0"/>
              </a:rPr>
              <a:t>nforcement </a:t>
            </a:r>
            <a:r>
              <a:rPr lang="en-US" sz="1450" dirty="0">
                <a:solidFill>
                  <a:srgbClr val="000000"/>
                </a:solidFill>
                <a:latin typeface="+mj-lt"/>
                <a:ea typeface="Calibri" panose="020F0502020204030204" pitchFamily="34" charset="0"/>
                <a:cs typeface="Times New Roman" panose="02020603050405020304" pitchFamily="18" charset="0"/>
              </a:rPr>
              <a:t>i</a:t>
            </a:r>
            <a:r>
              <a:rPr lang="en-US" sz="1450" dirty="0">
                <a:solidFill>
                  <a:srgbClr val="000000"/>
                </a:solidFill>
                <a:effectLst/>
                <a:latin typeface="+mj-lt"/>
                <a:ea typeface="Calibri" panose="020F0502020204030204" pitchFamily="34" charset="0"/>
                <a:cs typeface="Times New Roman" panose="02020603050405020304" pitchFamily="18" charset="0"/>
              </a:rPr>
              <a:t>mpact </a:t>
            </a:r>
            <a:r>
              <a:rPr lang="en-US" sz="1450" dirty="0">
                <a:solidFill>
                  <a:srgbClr val="000000"/>
                </a:solidFill>
                <a:latin typeface="+mj-lt"/>
                <a:ea typeface="Calibri" panose="020F0502020204030204" pitchFamily="34" charset="0"/>
                <a:cs typeface="Times New Roman" panose="02020603050405020304" pitchFamily="18" charset="0"/>
              </a:rPr>
              <a:t>r</a:t>
            </a:r>
            <a:r>
              <a:rPr lang="en-US" sz="1450" dirty="0">
                <a:solidFill>
                  <a:srgbClr val="000000"/>
                </a:solidFill>
                <a:effectLst/>
                <a:latin typeface="+mj-lt"/>
                <a:ea typeface="Calibri" panose="020F0502020204030204" pitchFamily="34" charset="0"/>
                <a:cs typeface="Times New Roman" panose="02020603050405020304" pitchFamily="18" charset="0"/>
              </a:rPr>
              <a:t>eport</a:t>
            </a:r>
          </a:p>
          <a:p>
            <a:pPr marL="0" marR="0">
              <a:lnSpc>
                <a:spcPct val="107000"/>
              </a:lnSpc>
              <a:spcAft>
                <a:spcPts val="800"/>
              </a:spcAft>
              <a:buNone/>
            </a:pPr>
            <a:r>
              <a:rPr lang="en-US" sz="1450" dirty="0">
                <a:solidFill>
                  <a:srgbClr val="000000"/>
                </a:solidFill>
                <a:effectLst/>
                <a:latin typeface="+mj-lt"/>
                <a:ea typeface="Calibri" panose="020F0502020204030204" pitchFamily="34" charset="0"/>
                <a:cs typeface="Times New Roman" panose="02020603050405020304" pitchFamily="18" charset="0"/>
              </a:rPr>
              <a:t>4.) Devote IFTA newsletter </a:t>
            </a:r>
            <a:r>
              <a:rPr lang="en-US" sz="1450" dirty="0">
                <a:solidFill>
                  <a:srgbClr val="000000"/>
                </a:solidFill>
                <a:latin typeface="+mj-lt"/>
                <a:ea typeface="Calibri" panose="020F0502020204030204" pitchFamily="34" charset="0"/>
                <a:cs typeface="Times New Roman" panose="02020603050405020304" pitchFamily="18" charset="0"/>
              </a:rPr>
              <a:t>s</a:t>
            </a:r>
            <a:r>
              <a:rPr lang="en-US" sz="1450" dirty="0">
                <a:solidFill>
                  <a:srgbClr val="000000"/>
                </a:solidFill>
                <a:effectLst/>
                <a:latin typeface="+mj-lt"/>
                <a:ea typeface="Calibri" panose="020F0502020204030204" pitchFamily="34" charset="0"/>
                <a:cs typeface="Times New Roman" panose="02020603050405020304" pitchFamily="18" charset="0"/>
              </a:rPr>
              <a:t>ection to LEO stakeholders</a:t>
            </a:r>
          </a:p>
        </p:txBody>
      </p:sp>
      <p:sp>
        <p:nvSpPr>
          <p:cNvPr id="17" name="Rectangle: Rounded Corners 16">
            <a:extLst>
              <a:ext uri="{FF2B5EF4-FFF2-40B4-BE49-F238E27FC236}">
                <a16:creationId xmlns:a16="http://schemas.microsoft.com/office/drawing/2014/main" id="{98CFF0B9-F2A3-A355-6B1C-46F797EE83D9}"/>
              </a:ext>
            </a:extLst>
          </p:cNvPr>
          <p:cNvSpPr/>
          <p:nvPr/>
        </p:nvSpPr>
        <p:spPr>
          <a:xfrm>
            <a:off x="6266179" y="1956878"/>
            <a:ext cx="4800600" cy="3515873"/>
          </a:xfrm>
          <a:prstGeom prst="roundRect">
            <a:avLst/>
          </a:prstGeom>
          <a:solidFill>
            <a:srgbClr val="5FB042"/>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8" name="Rectangle: Rounded Corners 17">
            <a:extLst>
              <a:ext uri="{FF2B5EF4-FFF2-40B4-BE49-F238E27FC236}">
                <a16:creationId xmlns:a16="http://schemas.microsoft.com/office/drawing/2014/main" id="{935FA54A-8B4B-B821-BB8A-F20D84575201}"/>
              </a:ext>
            </a:extLst>
          </p:cNvPr>
          <p:cNvSpPr/>
          <p:nvPr/>
        </p:nvSpPr>
        <p:spPr>
          <a:xfrm>
            <a:off x="6366191" y="2599899"/>
            <a:ext cx="4600575" cy="2745311"/>
          </a:xfrm>
          <a:prstGeom prst="roundRect">
            <a:avLst/>
          </a:prstGeom>
          <a:solidFill>
            <a:srgbClr val="E4B6DF"/>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9" name="Text Box 9">
            <a:extLst>
              <a:ext uri="{FF2B5EF4-FFF2-40B4-BE49-F238E27FC236}">
                <a16:creationId xmlns:a16="http://schemas.microsoft.com/office/drawing/2014/main" id="{439306C6-0D58-C3CF-FD31-64CA573D1E54}"/>
              </a:ext>
            </a:extLst>
          </p:cNvPr>
          <p:cNvSpPr txBox="1"/>
          <p:nvPr/>
        </p:nvSpPr>
        <p:spPr>
          <a:xfrm>
            <a:off x="6537278" y="2060812"/>
            <a:ext cx="4253275" cy="380245"/>
          </a:xfrm>
          <a:prstGeom prst="rect">
            <a:avLst/>
          </a:prstGeom>
          <a:solidFill>
            <a:srgbClr val="5FB042"/>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07000"/>
              </a:lnSpc>
              <a:spcAft>
                <a:spcPts val="800"/>
              </a:spcAft>
              <a:buNone/>
            </a:pPr>
            <a:r>
              <a:rPr lang="en-US" sz="1600" b="1" dirty="0">
                <a:effectLst/>
                <a:ea typeface="Calibri" panose="020F0502020204030204" pitchFamily="34" charset="0"/>
                <a:cs typeface="Times New Roman" panose="02020603050405020304" pitchFamily="18" charset="0"/>
              </a:rPr>
              <a:t>Increase Transparency of Board of Trustees</a:t>
            </a:r>
          </a:p>
        </p:txBody>
      </p:sp>
      <p:sp>
        <p:nvSpPr>
          <p:cNvPr id="20" name="Text Box 7">
            <a:extLst>
              <a:ext uri="{FF2B5EF4-FFF2-40B4-BE49-F238E27FC236}">
                <a16:creationId xmlns:a16="http://schemas.microsoft.com/office/drawing/2014/main" id="{EFA3113C-699B-E6F4-F894-12C20C01BB24}"/>
              </a:ext>
            </a:extLst>
          </p:cNvPr>
          <p:cNvSpPr txBox="1">
            <a:spLocks noChangeArrowheads="1"/>
          </p:cNvSpPr>
          <p:nvPr/>
        </p:nvSpPr>
        <p:spPr bwMode="auto">
          <a:xfrm>
            <a:off x="6509067" y="2763109"/>
            <a:ext cx="4257675" cy="2002529"/>
          </a:xfrm>
          <a:prstGeom prst="rect">
            <a:avLst/>
          </a:prstGeom>
          <a:solidFill>
            <a:srgbClr val="E4B6DF"/>
          </a:solidFill>
          <a:ln w="9525">
            <a:noFill/>
            <a:miter lim="800000"/>
            <a:headEnd/>
            <a:tailEnd/>
          </a:ln>
        </p:spPr>
        <p:txBody>
          <a:bodyPr rot="0" vert="horz" wrap="square" lIns="91440" tIns="45720" rIns="91440" bIns="45720" anchor="t" anchorCtr="0">
            <a:noAutofit/>
          </a:bodyPr>
          <a:lstStyle/>
          <a:p>
            <a:pPr marL="0" marR="0">
              <a:lnSpc>
                <a:spcPct val="107000"/>
              </a:lnSpc>
              <a:spcAft>
                <a:spcPts val="800"/>
              </a:spcAft>
              <a:buNone/>
            </a:pPr>
            <a:r>
              <a:rPr lang="en-US" sz="1450" dirty="0">
                <a:solidFill>
                  <a:srgbClr val="000000"/>
                </a:solidFill>
                <a:effectLst/>
                <a:latin typeface="+mj-lt"/>
                <a:ea typeface="Calibri" panose="020F0502020204030204" pitchFamily="34" charset="0"/>
                <a:cs typeface="Times New Roman" panose="02020603050405020304" pitchFamily="18" charset="0"/>
              </a:rPr>
              <a:t>1.) Limit topics for closed </a:t>
            </a:r>
            <a:r>
              <a:rPr lang="en-US" sz="1450" dirty="0">
                <a:solidFill>
                  <a:srgbClr val="000000"/>
                </a:solidFill>
                <a:latin typeface="+mj-lt"/>
                <a:ea typeface="Calibri" panose="020F0502020204030204" pitchFamily="34" charset="0"/>
                <a:cs typeface="Times New Roman" panose="02020603050405020304" pitchFamily="18" charset="0"/>
              </a:rPr>
              <a:t>s</a:t>
            </a:r>
            <a:r>
              <a:rPr lang="en-US" sz="1450" dirty="0">
                <a:solidFill>
                  <a:srgbClr val="000000"/>
                </a:solidFill>
                <a:effectLst/>
                <a:latin typeface="+mj-lt"/>
                <a:ea typeface="Calibri" panose="020F0502020204030204" pitchFamily="34" charset="0"/>
                <a:cs typeface="Times New Roman" panose="02020603050405020304" pitchFamily="18" charset="0"/>
              </a:rPr>
              <a:t>ession BOT (Ex. HR discussions)</a:t>
            </a:r>
          </a:p>
          <a:p>
            <a:pPr marL="0" marR="0">
              <a:lnSpc>
                <a:spcPct val="107000"/>
              </a:lnSpc>
              <a:spcAft>
                <a:spcPts val="800"/>
              </a:spcAft>
              <a:buNone/>
            </a:pPr>
            <a:r>
              <a:rPr lang="en-US" sz="1450" dirty="0">
                <a:solidFill>
                  <a:srgbClr val="000000"/>
                </a:solidFill>
                <a:effectLst/>
                <a:latin typeface="+mj-lt"/>
                <a:ea typeface="Calibri" panose="020F0502020204030204" pitchFamily="34" charset="0"/>
                <a:cs typeface="Times New Roman" panose="02020603050405020304" pitchFamily="18" charset="0"/>
              </a:rPr>
              <a:t>2.) Actively encourage </a:t>
            </a:r>
            <a:r>
              <a:rPr lang="en-US" sz="1450" dirty="0">
                <a:solidFill>
                  <a:srgbClr val="000000"/>
                </a:solidFill>
                <a:latin typeface="+mj-lt"/>
                <a:ea typeface="Calibri" panose="020F0502020204030204" pitchFamily="34" charset="0"/>
                <a:cs typeface="Times New Roman" panose="02020603050405020304" pitchFamily="18" charset="0"/>
              </a:rPr>
              <a:t>a</a:t>
            </a:r>
            <a:r>
              <a:rPr lang="en-US" sz="1450" dirty="0">
                <a:solidFill>
                  <a:srgbClr val="000000"/>
                </a:solidFill>
                <a:effectLst/>
                <a:latin typeface="+mj-lt"/>
                <a:ea typeface="Calibri" panose="020F0502020204030204" pitchFamily="34" charset="0"/>
                <a:cs typeface="Times New Roman" panose="02020603050405020304" pitchFamily="18" charset="0"/>
              </a:rPr>
              <a:t>ttendance at open BOT meetings </a:t>
            </a:r>
          </a:p>
          <a:p>
            <a:pPr marL="0" marR="0">
              <a:lnSpc>
                <a:spcPct val="107000"/>
              </a:lnSpc>
              <a:spcAft>
                <a:spcPts val="800"/>
              </a:spcAft>
              <a:buNone/>
            </a:pPr>
            <a:r>
              <a:rPr lang="en-US" sz="1450" dirty="0">
                <a:solidFill>
                  <a:srgbClr val="000000"/>
                </a:solidFill>
                <a:effectLst/>
                <a:latin typeface="+mj-lt"/>
                <a:ea typeface="Calibri" panose="020F0502020204030204" pitchFamily="34" charset="0"/>
                <a:cs typeface="Times New Roman" panose="02020603050405020304" pitchFamily="18" charset="0"/>
              </a:rPr>
              <a:t>3.) Post BOT meeting minutes for non-Board </a:t>
            </a:r>
            <a:r>
              <a:rPr lang="en-US" sz="1450" dirty="0">
                <a:solidFill>
                  <a:srgbClr val="000000"/>
                </a:solidFill>
                <a:latin typeface="+mj-lt"/>
                <a:ea typeface="Calibri" panose="020F0502020204030204" pitchFamily="34" charset="0"/>
                <a:cs typeface="Times New Roman" panose="02020603050405020304" pitchFamily="18" charset="0"/>
              </a:rPr>
              <a:t>m</a:t>
            </a:r>
            <a:r>
              <a:rPr lang="en-US" sz="1450" dirty="0">
                <a:solidFill>
                  <a:srgbClr val="000000"/>
                </a:solidFill>
                <a:effectLst/>
                <a:latin typeface="+mj-lt"/>
                <a:ea typeface="Calibri" panose="020F0502020204030204" pitchFamily="34" charset="0"/>
                <a:cs typeface="Times New Roman" panose="02020603050405020304" pitchFamily="18" charset="0"/>
              </a:rPr>
              <a:t>embers within 60 days of meetings</a:t>
            </a:r>
          </a:p>
          <a:p>
            <a:pPr marL="0" marR="0">
              <a:lnSpc>
                <a:spcPct val="107000"/>
              </a:lnSpc>
              <a:spcAft>
                <a:spcPts val="800"/>
              </a:spcAft>
              <a:buNone/>
            </a:pPr>
            <a:r>
              <a:rPr lang="en-US" sz="1450" dirty="0">
                <a:solidFill>
                  <a:srgbClr val="000000"/>
                </a:solidFill>
                <a:effectLst/>
                <a:latin typeface="+mj-lt"/>
                <a:ea typeface="Calibri" panose="020F0502020204030204" pitchFamily="34" charset="0"/>
                <a:cs typeface="Times New Roman" panose="02020603050405020304" pitchFamily="18" charset="0"/>
              </a:rPr>
              <a:t>4.) Actively encourage </a:t>
            </a:r>
            <a:r>
              <a:rPr lang="en-US" sz="1450" dirty="0">
                <a:solidFill>
                  <a:srgbClr val="000000"/>
                </a:solidFill>
                <a:latin typeface="+mj-lt"/>
                <a:ea typeface="Calibri" panose="020F0502020204030204" pitchFamily="34" charset="0"/>
                <a:cs typeface="Times New Roman" panose="02020603050405020304" pitchFamily="18" charset="0"/>
              </a:rPr>
              <a:t>i</a:t>
            </a:r>
            <a:r>
              <a:rPr lang="en-US" sz="1450" dirty="0">
                <a:solidFill>
                  <a:srgbClr val="000000"/>
                </a:solidFill>
                <a:effectLst/>
                <a:latin typeface="+mj-lt"/>
                <a:ea typeface="Calibri" panose="020F0502020204030204" pitchFamily="34" charset="0"/>
                <a:cs typeface="Times New Roman" panose="02020603050405020304" pitchFamily="18" charset="0"/>
              </a:rPr>
              <a:t>nteraction with BOT </a:t>
            </a:r>
            <a:r>
              <a:rPr lang="en-US" sz="1450" dirty="0">
                <a:solidFill>
                  <a:srgbClr val="000000"/>
                </a:solidFill>
                <a:latin typeface="+mj-lt"/>
                <a:ea typeface="Calibri" panose="020F0502020204030204" pitchFamily="34" charset="0"/>
                <a:cs typeface="Times New Roman" panose="02020603050405020304" pitchFamily="18" charset="0"/>
              </a:rPr>
              <a:t>m</a:t>
            </a:r>
            <a:r>
              <a:rPr lang="en-US" sz="1450" dirty="0">
                <a:solidFill>
                  <a:srgbClr val="000000"/>
                </a:solidFill>
                <a:effectLst/>
                <a:latin typeface="+mj-lt"/>
                <a:ea typeface="Calibri" panose="020F0502020204030204" pitchFamily="34" charset="0"/>
                <a:cs typeface="Times New Roman" panose="02020603050405020304" pitchFamily="18" charset="0"/>
              </a:rPr>
              <a:t>embers </a:t>
            </a:r>
          </a:p>
        </p:txBody>
      </p:sp>
      <p:grpSp>
        <p:nvGrpSpPr>
          <p:cNvPr id="31" name="Group 30">
            <a:extLst>
              <a:ext uri="{FF2B5EF4-FFF2-40B4-BE49-F238E27FC236}">
                <a16:creationId xmlns:a16="http://schemas.microsoft.com/office/drawing/2014/main" id="{A9E6C9B9-47AC-9378-1347-11647CA20F4A}"/>
              </a:ext>
            </a:extLst>
          </p:cNvPr>
          <p:cNvGrpSpPr/>
          <p:nvPr/>
        </p:nvGrpSpPr>
        <p:grpSpPr>
          <a:xfrm rot="5400000">
            <a:off x="10080711" y="3562125"/>
            <a:ext cx="3415245" cy="406009"/>
            <a:chOff x="103542" y="231426"/>
            <a:chExt cx="2742986" cy="406009"/>
          </a:xfrm>
        </p:grpSpPr>
        <p:sp>
          <p:nvSpPr>
            <p:cNvPr id="32" name="Freeform: Shape 31">
              <a:extLst>
                <a:ext uri="{FF2B5EF4-FFF2-40B4-BE49-F238E27FC236}">
                  <a16:creationId xmlns:a16="http://schemas.microsoft.com/office/drawing/2014/main" id="{A0CFA768-53E3-D84B-7B22-B4255B6F7D8A}"/>
                </a:ext>
              </a:extLst>
            </p:cNvPr>
            <p:cNvSpPr/>
            <p:nvPr/>
          </p:nvSpPr>
          <p:spPr>
            <a:xfrm>
              <a:off x="103542" y="232609"/>
              <a:ext cx="1014021" cy="403642"/>
            </a:xfrm>
            <a:custGeom>
              <a:avLst/>
              <a:gdLst>
                <a:gd name="connsiteX0" fmla="*/ 0 w 1014021"/>
                <a:gd name="connsiteY0" fmla="*/ 0 h 403642"/>
                <a:gd name="connsiteX1" fmla="*/ 812200 w 1014021"/>
                <a:gd name="connsiteY1" fmla="*/ 0 h 403642"/>
                <a:gd name="connsiteX2" fmla="*/ 1014021 w 1014021"/>
                <a:gd name="connsiteY2" fmla="*/ 201821 h 403642"/>
                <a:gd name="connsiteX3" fmla="*/ 812200 w 1014021"/>
                <a:gd name="connsiteY3" fmla="*/ 403642 h 403642"/>
                <a:gd name="connsiteX4" fmla="*/ 0 w 1014021"/>
                <a:gd name="connsiteY4" fmla="*/ 403642 h 403642"/>
                <a:gd name="connsiteX5" fmla="*/ 201821 w 1014021"/>
                <a:gd name="connsiteY5" fmla="*/ 201821 h 403642"/>
                <a:gd name="connsiteX6" fmla="*/ 0 w 1014021"/>
                <a:gd name="connsiteY6" fmla="*/ 0 h 40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4021" h="403642">
                  <a:moveTo>
                    <a:pt x="0" y="0"/>
                  </a:moveTo>
                  <a:lnTo>
                    <a:pt x="812200" y="0"/>
                  </a:lnTo>
                  <a:lnTo>
                    <a:pt x="1014021" y="201821"/>
                  </a:lnTo>
                  <a:lnTo>
                    <a:pt x="812200" y="403642"/>
                  </a:lnTo>
                  <a:lnTo>
                    <a:pt x="0" y="403642"/>
                  </a:lnTo>
                  <a:lnTo>
                    <a:pt x="201821" y="20182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24681" tIns="11430" rIns="201821" bIns="11430" numCol="1" spcCol="1270" anchor="ctr" anchorCtr="0">
              <a:noAutofit/>
            </a:bodyPr>
            <a:lstStyle/>
            <a:p>
              <a:pPr marL="0" lvl="0" indent="0" algn="ctr" defTabSz="800100">
                <a:lnSpc>
                  <a:spcPct val="90000"/>
                </a:lnSpc>
                <a:spcBef>
                  <a:spcPct val="0"/>
                </a:spcBef>
                <a:spcAft>
                  <a:spcPct val="35000"/>
                </a:spcAft>
                <a:buNone/>
              </a:pPr>
              <a:r>
                <a:rPr lang="en-US" sz="1800" kern="1200" dirty="0"/>
                <a:t>Goal</a:t>
              </a:r>
            </a:p>
          </p:txBody>
        </p:sp>
        <p:sp>
          <p:nvSpPr>
            <p:cNvPr id="33" name="Freeform: Shape 32">
              <a:extLst>
                <a:ext uri="{FF2B5EF4-FFF2-40B4-BE49-F238E27FC236}">
                  <a16:creationId xmlns:a16="http://schemas.microsoft.com/office/drawing/2014/main" id="{AAB3FB75-8792-D392-917F-77C9D5F5B55D}"/>
                </a:ext>
              </a:extLst>
            </p:cNvPr>
            <p:cNvSpPr/>
            <p:nvPr/>
          </p:nvSpPr>
          <p:spPr>
            <a:xfrm>
              <a:off x="958583" y="231426"/>
              <a:ext cx="1015024" cy="406009"/>
            </a:xfrm>
            <a:custGeom>
              <a:avLst/>
              <a:gdLst>
                <a:gd name="connsiteX0" fmla="*/ 0 w 1015024"/>
                <a:gd name="connsiteY0" fmla="*/ 0 h 406009"/>
                <a:gd name="connsiteX1" fmla="*/ 812020 w 1015024"/>
                <a:gd name="connsiteY1" fmla="*/ 0 h 406009"/>
                <a:gd name="connsiteX2" fmla="*/ 1015024 w 1015024"/>
                <a:gd name="connsiteY2" fmla="*/ 203005 h 406009"/>
                <a:gd name="connsiteX3" fmla="*/ 812020 w 1015024"/>
                <a:gd name="connsiteY3" fmla="*/ 406009 h 406009"/>
                <a:gd name="connsiteX4" fmla="*/ 0 w 1015024"/>
                <a:gd name="connsiteY4" fmla="*/ 406009 h 406009"/>
                <a:gd name="connsiteX5" fmla="*/ 203005 w 1015024"/>
                <a:gd name="connsiteY5" fmla="*/ 203005 h 406009"/>
                <a:gd name="connsiteX6" fmla="*/ 0 w 1015024"/>
                <a:gd name="connsiteY6" fmla="*/ 0 h 406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5024" h="406009">
                  <a:moveTo>
                    <a:pt x="0" y="0"/>
                  </a:moveTo>
                  <a:lnTo>
                    <a:pt x="812020" y="0"/>
                  </a:lnTo>
                  <a:lnTo>
                    <a:pt x="1015024" y="203005"/>
                  </a:lnTo>
                  <a:lnTo>
                    <a:pt x="812020" y="406009"/>
                  </a:lnTo>
                  <a:lnTo>
                    <a:pt x="0" y="406009"/>
                  </a:lnTo>
                  <a:lnTo>
                    <a:pt x="203005" y="203005"/>
                  </a:lnTo>
                  <a:lnTo>
                    <a:pt x="0" y="0"/>
                  </a:lnTo>
                  <a:close/>
                </a:path>
              </a:pathLst>
            </a:custGeom>
            <a:solidFill>
              <a:schemeClr val="accent6">
                <a:alpha val="90000"/>
              </a:scheme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18245" tIns="7620" rIns="203004" bIns="762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bg1"/>
                  </a:solidFill>
                </a:rPr>
                <a:t>Strategy</a:t>
              </a:r>
            </a:p>
          </p:txBody>
        </p:sp>
        <p:sp>
          <p:nvSpPr>
            <p:cNvPr id="34" name="Freeform: Shape 33">
              <a:extLst>
                <a:ext uri="{FF2B5EF4-FFF2-40B4-BE49-F238E27FC236}">
                  <a16:creationId xmlns:a16="http://schemas.microsoft.com/office/drawing/2014/main" id="{20900E04-2DCC-CC38-189D-969883A81262}"/>
                </a:ext>
              </a:extLst>
            </p:cNvPr>
            <p:cNvSpPr/>
            <p:nvPr/>
          </p:nvSpPr>
          <p:spPr>
            <a:xfrm>
              <a:off x="1831504" y="231426"/>
              <a:ext cx="1015024" cy="406009"/>
            </a:xfrm>
            <a:custGeom>
              <a:avLst/>
              <a:gdLst>
                <a:gd name="connsiteX0" fmla="*/ 0 w 1015024"/>
                <a:gd name="connsiteY0" fmla="*/ 0 h 406009"/>
                <a:gd name="connsiteX1" fmla="*/ 812020 w 1015024"/>
                <a:gd name="connsiteY1" fmla="*/ 0 h 406009"/>
                <a:gd name="connsiteX2" fmla="*/ 1015024 w 1015024"/>
                <a:gd name="connsiteY2" fmla="*/ 203005 h 406009"/>
                <a:gd name="connsiteX3" fmla="*/ 812020 w 1015024"/>
                <a:gd name="connsiteY3" fmla="*/ 406009 h 406009"/>
                <a:gd name="connsiteX4" fmla="*/ 0 w 1015024"/>
                <a:gd name="connsiteY4" fmla="*/ 406009 h 406009"/>
                <a:gd name="connsiteX5" fmla="*/ 203005 w 1015024"/>
                <a:gd name="connsiteY5" fmla="*/ 203005 h 406009"/>
                <a:gd name="connsiteX6" fmla="*/ 0 w 1015024"/>
                <a:gd name="connsiteY6" fmla="*/ 0 h 406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5024" h="406009">
                  <a:moveTo>
                    <a:pt x="0" y="0"/>
                  </a:moveTo>
                  <a:lnTo>
                    <a:pt x="812020" y="0"/>
                  </a:lnTo>
                  <a:lnTo>
                    <a:pt x="1015024" y="203005"/>
                  </a:lnTo>
                  <a:lnTo>
                    <a:pt x="812020" y="406009"/>
                  </a:lnTo>
                  <a:lnTo>
                    <a:pt x="0" y="406009"/>
                  </a:lnTo>
                  <a:lnTo>
                    <a:pt x="203005" y="203005"/>
                  </a:lnTo>
                  <a:lnTo>
                    <a:pt x="0" y="0"/>
                  </a:lnTo>
                  <a:close/>
                </a:path>
              </a:pathLst>
            </a:custGeom>
            <a:solidFill>
              <a:srgbClr val="E4B6DF">
                <a:alpha val="90000"/>
              </a:srgb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25865" tIns="11430" rIns="203004" bIns="1143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bg1"/>
                  </a:solidFill>
                </a:rPr>
                <a:t>Tactic</a:t>
              </a:r>
            </a:p>
          </p:txBody>
        </p:sp>
      </p:grpSp>
    </p:spTree>
    <p:extLst>
      <p:ext uri="{BB962C8B-B14F-4D97-AF65-F5344CB8AC3E}">
        <p14:creationId xmlns:p14="http://schemas.microsoft.com/office/powerpoint/2010/main" val="33599831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B1B450-D408-4459-9F04-ADB19CE04199}"/>
              </a:ext>
            </a:extLst>
          </p:cNvPr>
          <p:cNvSpPr>
            <a:spLocks noGrp="1"/>
          </p:cNvSpPr>
          <p:nvPr>
            <p:ph type="title"/>
          </p:nvPr>
        </p:nvSpPr>
        <p:spPr>
          <a:xfrm>
            <a:off x="1651000" y="365125"/>
            <a:ext cx="7620000" cy="1325563"/>
          </a:xfrm>
        </p:spPr>
        <p:txBody>
          <a:bodyPr>
            <a:normAutofit/>
          </a:bodyPr>
          <a:lstStyle/>
          <a:p>
            <a:pPr algn="ctr"/>
            <a:r>
              <a:rPr lang="en-US" sz="6000" dirty="0">
                <a:solidFill>
                  <a:schemeClr val="tx1"/>
                </a:solidFill>
              </a:rPr>
              <a:t>Process</a:t>
            </a:r>
          </a:p>
        </p:txBody>
      </p:sp>
      <p:sp>
        <p:nvSpPr>
          <p:cNvPr id="3" name="Content Placeholder 2">
            <a:extLst>
              <a:ext uri="{FF2B5EF4-FFF2-40B4-BE49-F238E27FC236}">
                <a16:creationId xmlns:a16="http://schemas.microsoft.com/office/drawing/2014/main" id="{FFB15F66-F4BF-480F-ADB8-EC6D69C3BA23}"/>
              </a:ext>
            </a:extLst>
          </p:cNvPr>
          <p:cNvSpPr>
            <a:spLocks noGrp="1"/>
          </p:cNvSpPr>
          <p:nvPr>
            <p:ph idx="1"/>
          </p:nvPr>
        </p:nvSpPr>
        <p:spPr/>
        <p:txBody>
          <a:bodyPr>
            <a:normAutofit fontScale="92500" lnSpcReduction="10000"/>
          </a:bodyPr>
          <a:lstStyle/>
          <a:p>
            <a:pPr lvl="2" fontAlgn="base">
              <a:spcBef>
                <a:spcPts val="0"/>
              </a:spcBef>
              <a:buSzPts val="1000"/>
              <a:tabLst>
                <a:tab pos="1371600" algn="l"/>
              </a:tabLst>
            </a:pPr>
            <a:r>
              <a:rPr lang="en-US" sz="2600" dirty="0"/>
              <a:t>Task 1: Project Kickoff Meeting (Virtual) 			 </a:t>
            </a:r>
          </a:p>
          <a:p>
            <a:pPr lvl="2" fontAlgn="base">
              <a:spcBef>
                <a:spcPts val="0"/>
              </a:spcBef>
              <a:buSzPts val="1000"/>
              <a:tabLst>
                <a:tab pos="1371600" algn="l"/>
              </a:tabLst>
            </a:pPr>
            <a:r>
              <a:rPr lang="en-US" sz="2600" dirty="0"/>
              <a:t>Task 2: SWOT Analysis (Virtual) 				 </a:t>
            </a:r>
          </a:p>
          <a:p>
            <a:pPr lvl="2" fontAlgn="base">
              <a:spcBef>
                <a:spcPts val="0"/>
              </a:spcBef>
              <a:buSzPts val="1000"/>
              <a:tabLst>
                <a:tab pos="1371600" algn="l"/>
              </a:tabLst>
            </a:pPr>
            <a:r>
              <a:rPr lang="en-US" sz="2600" dirty="0"/>
              <a:t>Task 3: Research Existing &amp; Emerging Topics			 </a:t>
            </a:r>
          </a:p>
          <a:p>
            <a:pPr lvl="2" fontAlgn="base">
              <a:spcBef>
                <a:spcPts val="0"/>
              </a:spcBef>
              <a:buSzPts val="1000"/>
              <a:tabLst>
                <a:tab pos="1371600" algn="l"/>
              </a:tabLst>
            </a:pPr>
            <a:r>
              <a:rPr lang="en-US" sz="2600" dirty="0"/>
              <a:t>Task 4: In-person workshop (Louisville)</a:t>
            </a:r>
          </a:p>
          <a:p>
            <a:pPr lvl="3" fontAlgn="base">
              <a:spcBef>
                <a:spcPts val="0"/>
              </a:spcBef>
              <a:buSzPts val="1000"/>
              <a:tabLst>
                <a:tab pos="1828800" algn="l"/>
              </a:tabLst>
            </a:pPr>
            <a:r>
              <a:rPr lang="en-US" sz="2600" dirty="0"/>
              <a:t>Mission and Vision 					 </a:t>
            </a:r>
          </a:p>
          <a:p>
            <a:pPr lvl="3" fontAlgn="base">
              <a:spcBef>
                <a:spcPts val="0"/>
              </a:spcBef>
              <a:buSzPts val="1000"/>
              <a:tabLst>
                <a:tab pos="1828800" algn="l"/>
              </a:tabLst>
            </a:pPr>
            <a:r>
              <a:rPr lang="en-US" sz="2600" dirty="0"/>
              <a:t>Goals 							 </a:t>
            </a:r>
          </a:p>
          <a:p>
            <a:pPr lvl="3" fontAlgn="base">
              <a:spcBef>
                <a:spcPts val="0"/>
              </a:spcBef>
              <a:buSzPts val="1000"/>
              <a:tabLst>
                <a:tab pos="1828800" algn="l"/>
              </a:tabLst>
            </a:pPr>
            <a:r>
              <a:rPr lang="en-US" sz="2600" dirty="0"/>
              <a:t>Strategies 								</a:t>
            </a:r>
          </a:p>
          <a:p>
            <a:pPr lvl="2" fontAlgn="base">
              <a:spcBef>
                <a:spcPts val="0"/>
              </a:spcBef>
              <a:buSzPts val="1000"/>
              <a:tabLst>
                <a:tab pos="1371600" algn="l"/>
              </a:tabLst>
            </a:pPr>
            <a:r>
              <a:rPr lang="en-US" sz="2600" dirty="0"/>
              <a:t>Task 5: Tactics Workshop (Virtual)</a:t>
            </a:r>
          </a:p>
          <a:p>
            <a:pPr lvl="2" fontAlgn="base">
              <a:spcBef>
                <a:spcPts val="0"/>
              </a:spcBef>
              <a:buSzPts val="1000"/>
              <a:tabLst>
                <a:tab pos="1371600" algn="l"/>
              </a:tabLst>
            </a:pPr>
            <a:r>
              <a:rPr lang="en-US" sz="2600" dirty="0"/>
              <a:t>Task 6: Written Strategic &amp; Implementation Plan		</a:t>
            </a:r>
          </a:p>
          <a:p>
            <a:pPr lvl="2" fontAlgn="base">
              <a:spcBef>
                <a:spcPts val="0"/>
              </a:spcBef>
              <a:buSzPts val="1000"/>
              <a:tabLst>
                <a:tab pos="1371600" algn="l"/>
              </a:tabLst>
            </a:pPr>
            <a:r>
              <a:rPr lang="en-US" sz="2600" dirty="0"/>
              <a:t>Task 7: Project Updates and Reviews 			</a:t>
            </a:r>
          </a:p>
          <a:p>
            <a:pPr lvl="2" fontAlgn="base">
              <a:spcBef>
                <a:spcPts val="0"/>
              </a:spcBef>
              <a:buSzPts val="1000"/>
              <a:tabLst>
                <a:tab pos="1371600" algn="l"/>
              </a:tabLst>
            </a:pPr>
            <a:r>
              <a:rPr lang="en-US" sz="2600" dirty="0"/>
              <a:t>Task 8: Strategic Plan Workshop (Virtual)</a:t>
            </a:r>
          </a:p>
        </p:txBody>
      </p:sp>
      <p:cxnSp>
        <p:nvCxnSpPr>
          <p:cNvPr id="5" name="Straight Connector 4">
            <a:extLst>
              <a:ext uri="{FF2B5EF4-FFF2-40B4-BE49-F238E27FC236}">
                <a16:creationId xmlns:a16="http://schemas.microsoft.com/office/drawing/2014/main" id="{48711EC5-56DD-4754-912D-09C4FFAE6D70}"/>
              </a:ext>
            </a:extLst>
          </p:cNvPr>
          <p:cNvCxnSpPr>
            <a:cxnSpLocks/>
          </p:cNvCxnSpPr>
          <p:nvPr/>
        </p:nvCxnSpPr>
        <p:spPr>
          <a:xfrm>
            <a:off x="939800" y="1409700"/>
            <a:ext cx="10350500" cy="0"/>
          </a:xfrm>
          <a:prstGeom prst="line">
            <a:avLst/>
          </a:prstGeom>
          <a:ln>
            <a:headEnd type="none" w="med" len="med"/>
            <a:tailEnd type="none" w="med" len="med"/>
          </a:ln>
        </p:spPr>
        <p:style>
          <a:lnRef idx="3">
            <a:schemeClr val="accent1"/>
          </a:lnRef>
          <a:fillRef idx="0">
            <a:schemeClr val="accent1"/>
          </a:fillRef>
          <a:effectRef idx="2">
            <a:schemeClr val="accent1"/>
          </a:effectRef>
          <a:fontRef idx="minor">
            <a:schemeClr val="tx1"/>
          </a:fontRef>
        </p:style>
      </p:cxnSp>
      <p:sp>
        <p:nvSpPr>
          <p:cNvPr id="6" name="Slide Number Placeholder 3">
            <a:extLst>
              <a:ext uri="{FF2B5EF4-FFF2-40B4-BE49-F238E27FC236}">
                <a16:creationId xmlns:a16="http://schemas.microsoft.com/office/drawing/2014/main" id="{EB0541CD-518D-4068-7143-5C47BC6ADA79}"/>
              </a:ext>
            </a:extLst>
          </p:cNvPr>
          <p:cNvSpPr>
            <a:spLocks noGrp="1"/>
          </p:cNvSpPr>
          <p:nvPr>
            <p:ph type="sldNum" sz="quarter" idx="12"/>
          </p:nvPr>
        </p:nvSpPr>
        <p:spPr>
          <a:xfrm>
            <a:off x="9334877" y="6356350"/>
            <a:ext cx="2743200" cy="365125"/>
          </a:xfrm>
        </p:spPr>
        <p:txBody>
          <a:bodyPr/>
          <a:lstStyle/>
          <a:p>
            <a:fld id="{048BBE7A-6D55-47BF-836F-DA5E02A8B925}" type="slidenum">
              <a:rPr lang="en-US" sz="1600" b="1" smtClean="0">
                <a:solidFill>
                  <a:schemeClr val="tx1"/>
                </a:solidFill>
                <a:latin typeface="Aptos" panose="020B0004020202020204" pitchFamily="34" charset="0"/>
              </a:rPr>
              <a:t>4</a:t>
            </a:fld>
            <a:endParaRPr lang="en-US" sz="1600" b="1" dirty="0">
              <a:solidFill>
                <a:schemeClr val="tx1"/>
              </a:solidFill>
              <a:latin typeface="Aptos" panose="020B0004020202020204" pitchFamily="34" charset="0"/>
            </a:endParaRPr>
          </a:p>
        </p:txBody>
      </p:sp>
    </p:spTree>
    <p:extLst>
      <p:ext uri="{BB962C8B-B14F-4D97-AF65-F5344CB8AC3E}">
        <p14:creationId xmlns:p14="http://schemas.microsoft.com/office/powerpoint/2010/main" val="6915757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31ACE-D781-4CD5-CEAD-8ED7F26752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579621-B312-3891-E5B2-35ACE18A78FF}"/>
              </a:ext>
            </a:extLst>
          </p:cNvPr>
          <p:cNvSpPr>
            <a:spLocks noGrp="1"/>
          </p:cNvSpPr>
          <p:nvPr>
            <p:ph type="title"/>
          </p:nvPr>
        </p:nvSpPr>
        <p:spPr>
          <a:xfrm>
            <a:off x="0" y="0"/>
            <a:ext cx="12192000" cy="1096645"/>
          </a:xfrm>
          <a:solidFill>
            <a:schemeClr val="accent1"/>
          </a:solidFill>
        </p:spPr>
        <p:txBody>
          <a:bodyPr>
            <a:normAutofit/>
          </a:bodyPr>
          <a:lstStyle/>
          <a:p>
            <a:pPr algn="ctr"/>
            <a:r>
              <a:rPr lang="en-US" dirty="0">
                <a:solidFill>
                  <a:schemeClr val="bg1"/>
                </a:solidFill>
              </a:rPr>
              <a:t>Maintain and Enhance Communication</a:t>
            </a:r>
          </a:p>
        </p:txBody>
      </p:sp>
      <p:sp>
        <p:nvSpPr>
          <p:cNvPr id="4" name="Slide Number Placeholder 3">
            <a:extLst>
              <a:ext uri="{FF2B5EF4-FFF2-40B4-BE49-F238E27FC236}">
                <a16:creationId xmlns:a16="http://schemas.microsoft.com/office/drawing/2014/main" id="{8C342B38-F82A-2652-F2E9-6F329EAC4C06}"/>
              </a:ext>
            </a:extLst>
          </p:cNvPr>
          <p:cNvSpPr>
            <a:spLocks noGrp="1"/>
          </p:cNvSpPr>
          <p:nvPr>
            <p:ph type="sldNum" sz="quarter" idx="12"/>
          </p:nvPr>
        </p:nvSpPr>
        <p:spPr>
          <a:xfrm>
            <a:off x="9248139" y="6356350"/>
            <a:ext cx="2743200" cy="365125"/>
          </a:xfrm>
        </p:spPr>
        <p:txBody>
          <a:bodyPr/>
          <a:lstStyle/>
          <a:p>
            <a:fld id="{048BBE7A-6D55-47BF-836F-DA5E02A8B925}" type="slidenum">
              <a:rPr lang="en-US" smtClean="0"/>
              <a:pPr/>
              <a:t>40</a:t>
            </a:fld>
            <a:endParaRPr lang="en-US" dirty="0"/>
          </a:p>
        </p:txBody>
      </p:sp>
      <p:grpSp>
        <p:nvGrpSpPr>
          <p:cNvPr id="12" name="Group 11">
            <a:extLst>
              <a:ext uri="{FF2B5EF4-FFF2-40B4-BE49-F238E27FC236}">
                <a16:creationId xmlns:a16="http://schemas.microsoft.com/office/drawing/2014/main" id="{81E5DFE5-F69B-A8DD-3CD7-B949405183C8}"/>
              </a:ext>
            </a:extLst>
          </p:cNvPr>
          <p:cNvGrpSpPr/>
          <p:nvPr/>
        </p:nvGrpSpPr>
        <p:grpSpPr>
          <a:xfrm>
            <a:off x="3695700" y="1627716"/>
            <a:ext cx="5256914" cy="4728634"/>
            <a:chOff x="3578351" y="1627716"/>
            <a:chExt cx="4800600" cy="3602568"/>
          </a:xfrm>
        </p:grpSpPr>
        <p:sp>
          <p:nvSpPr>
            <p:cNvPr id="5" name="Rectangle: Rounded Corners 4">
              <a:extLst>
                <a:ext uri="{FF2B5EF4-FFF2-40B4-BE49-F238E27FC236}">
                  <a16:creationId xmlns:a16="http://schemas.microsoft.com/office/drawing/2014/main" id="{28C6F80F-6CD7-8728-B99C-A069EBB1706E}"/>
                </a:ext>
              </a:extLst>
            </p:cNvPr>
            <p:cNvSpPr/>
            <p:nvPr/>
          </p:nvSpPr>
          <p:spPr>
            <a:xfrm>
              <a:off x="3578351" y="1627716"/>
              <a:ext cx="4800600" cy="3602568"/>
            </a:xfrm>
            <a:prstGeom prst="roundRect">
              <a:avLst/>
            </a:prstGeom>
            <a:solidFill>
              <a:srgbClr val="5FB042"/>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6" name="Rectangle: Rounded Corners 5">
              <a:extLst>
                <a:ext uri="{FF2B5EF4-FFF2-40B4-BE49-F238E27FC236}">
                  <a16:creationId xmlns:a16="http://schemas.microsoft.com/office/drawing/2014/main" id="{551816C4-0D55-3673-3DC3-7249934C6A9F}"/>
                </a:ext>
              </a:extLst>
            </p:cNvPr>
            <p:cNvSpPr/>
            <p:nvPr/>
          </p:nvSpPr>
          <p:spPr>
            <a:xfrm>
              <a:off x="3664077" y="2148840"/>
              <a:ext cx="4600575" cy="2902377"/>
            </a:xfrm>
            <a:prstGeom prst="roundRect">
              <a:avLst/>
            </a:prstGeom>
            <a:solidFill>
              <a:srgbClr val="E4B6DF"/>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7" name="Text Box 9">
              <a:extLst>
                <a:ext uri="{FF2B5EF4-FFF2-40B4-BE49-F238E27FC236}">
                  <a16:creationId xmlns:a16="http://schemas.microsoft.com/office/drawing/2014/main" id="{E4C00FD5-401A-18A5-BE21-53A699FDDC9A}"/>
                </a:ext>
              </a:extLst>
            </p:cNvPr>
            <p:cNvSpPr txBox="1"/>
            <p:nvPr/>
          </p:nvSpPr>
          <p:spPr>
            <a:xfrm>
              <a:off x="3821239" y="1797115"/>
              <a:ext cx="4281488" cy="351724"/>
            </a:xfrm>
            <a:prstGeom prst="rect">
              <a:avLst/>
            </a:prstGeom>
            <a:solidFill>
              <a:srgbClr val="5FB042"/>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07000"/>
                </a:lnSpc>
                <a:spcAft>
                  <a:spcPts val="800"/>
                </a:spcAft>
                <a:buNone/>
              </a:pPr>
              <a:r>
                <a:rPr lang="en-US" sz="1600" b="1" dirty="0">
                  <a:effectLst/>
                  <a:ea typeface="Calibri" panose="020F0502020204030204" pitchFamily="34" charset="0"/>
                  <a:cs typeface="Times New Roman" panose="02020603050405020304" pitchFamily="18" charset="0"/>
                </a:rPr>
                <a:t>Investigate Communication Methods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 Box 7">
              <a:extLst>
                <a:ext uri="{FF2B5EF4-FFF2-40B4-BE49-F238E27FC236}">
                  <a16:creationId xmlns:a16="http://schemas.microsoft.com/office/drawing/2014/main" id="{32A83C83-D466-D2C9-12B9-01CBFAC0850A}"/>
                </a:ext>
              </a:extLst>
            </p:cNvPr>
            <p:cNvSpPr txBox="1">
              <a:spLocks noChangeArrowheads="1"/>
            </p:cNvSpPr>
            <p:nvPr/>
          </p:nvSpPr>
          <p:spPr bwMode="auto">
            <a:xfrm>
              <a:off x="3821239" y="2322576"/>
              <a:ext cx="4257675" cy="2568003"/>
            </a:xfrm>
            <a:prstGeom prst="rect">
              <a:avLst/>
            </a:prstGeom>
            <a:solidFill>
              <a:srgbClr val="E4B6DF"/>
            </a:solidFill>
            <a:ln w="9525">
              <a:noFill/>
              <a:miter lim="800000"/>
              <a:headEnd/>
              <a:tailEnd/>
            </a:ln>
          </p:spPr>
          <p:txBody>
            <a:bodyPr rot="0" vert="horz" wrap="square" lIns="91440" tIns="45720" rIns="91440" bIns="45720" anchor="t" anchorCtr="0">
              <a:noAutofit/>
            </a:bodyPr>
            <a:lstStyle/>
            <a:p>
              <a:pPr marL="0" marR="0">
                <a:lnSpc>
                  <a:spcPct val="107000"/>
                </a:lnSpc>
                <a:spcAft>
                  <a:spcPts val="800"/>
                </a:spcAft>
                <a:buNone/>
              </a:pPr>
              <a:r>
                <a:rPr lang="en-US" sz="1600" dirty="0">
                  <a:solidFill>
                    <a:srgbClr val="000000"/>
                  </a:solidFill>
                  <a:effectLst/>
                  <a:latin typeface="+mj-lt"/>
                  <a:ea typeface="Calibri" panose="020F0502020204030204" pitchFamily="34" charset="0"/>
                  <a:cs typeface="Times New Roman" panose="02020603050405020304" pitchFamily="18" charset="0"/>
                </a:rPr>
                <a:t>1.) Use analytics when available to help determine effective communications (SEO, etc.)</a:t>
              </a:r>
            </a:p>
            <a:p>
              <a:pPr marL="0" marR="0">
                <a:lnSpc>
                  <a:spcPct val="107000"/>
                </a:lnSpc>
                <a:spcAft>
                  <a:spcPts val="800"/>
                </a:spcAft>
                <a:buNone/>
              </a:pPr>
              <a:r>
                <a:rPr lang="en-US" sz="1600" dirty="0">
                  <a:solidFill>
                    <a:srgbClr val="000000"/>
                  </a:solidFill>
                  <a:effectLst/>
                  <a:latin typeface="+mj-lt"/>
                  <a:ea typeface="Calibri" panose="020F0502020204030204" pitchFamily="34" charset="0"/>
                  <a:cs typeface="Times New Roman" panose="02020603050405020304" pitchFamily="18" charset="0"/>
                </a:rPr>
                <a:t>2.) Survey membership for preferred communication options/methods</a:t>
              </a:r>
            </a:p>
            <a:p>
              <a:pPr marL="0" marR="0">
                <a:lnSpc>
                  <a:spcPct val="107000"/>
                </a:lnSpc>
                <a:spcAft>
                  <a:spcPts val="800"/>
                </a:spcAft>
                <a:buNone/>
              </a:pPr>
              <a:r>
                <a:rPr lang="en-US" sz="1600" dirty="0">
                  <a:solidFill>
                    <a:srgbClr val="000000"/>
                  </a:solidFill>
                  <a:effectLst/>
                  <a:latin typeface="+mj-lt"/>
                  <a:ea typeface="Calibri" panose="020F0502020204030204" pitchFamily="34" charset="0"/>
                  <a:cs typeface="Times New Roman" panose="02020603050405020304" pitchFamily="18" charset="0"/>
                </a:rPr>
                <a:t>3.) Research to see if specific roles (admin, audit, etc.) need additional or specialized communication</a:t>
              </a:r>
            </a:p>
            <a:p>
              <a:pPr marL="0" marR="0">
                <a:lnSpc>
                  <a:spcPct val="107000"/>
                </a:lnSpc>
                <a:spcAft>
                  <a:spcPts val="800"/>
                </a:spcAft>
                <a:buNone/>
              </a:pPr>
              <a:r>
                <a:rPr lang="en-US" sz="1600" dirty="0">
                  <a:solidFill>
                    <a:srgbClr val="000000"/>
                  </a:solidFill>
                  <a:effectLst/>
                  <a:latin typeface="+mj-lt"/>
                  <a:ea typeface="Calibri" panose="020F0502020204030204" pitchFamily="34" charset="0"/>
                  <a:cs typeface="Times New Roman" panose="02020603050405020304" pitchFamily="18" charset="0"/>
                </a:rPr>
                <a:t>4.) Measure attendance of external stakeholders at IFTA events year-over-year</a:t>
              </a:r>
            </a:p>
            <a:p>
              <a:pPr marL="0" marR="0">
                <a:lnSpc>
                  <a:spcPct val="107000"/>
                </a:lnSpc>
                <a:spcAft>
                  <a:spcPts val="800"/>
                </a:spcAft>
                <a:buNone/>
              </a:pPr>
              <a:endParaRPr lang="en-US" sz="1600" dirty="0">
                <a:solidFill>
                  <a:srgbClr val="000000"/>
                </a:solidFill>
                <a:effectLst/>
                <a:latin typeface="+mj-lt"/>
                <a:ea typeface="Calibri" panose="020F0502020204030204" pitchFamily="34" charset="0"/>
                <a:cs typeface="Times New Roman" panose="02020603050405020304" pitchFamily="18" charset="0"/>
              </a:endParaRPr>
            </a:p>
          </p:txBody>
        </p:sp>
      </p:grpSp>
      <p:grpSp>
        <p:nvGrpSpPr>
          <p:cNvPr id="31" name="Group 30">
            <a:extLst>
              <a:ext uri="{FF2B5EF4-FFF2-40B4-BE49-F238E27FC236}">
                <a16:creationId xmlns:a16="http://schemas.microsoft.com/office/drawing/2014/main" id="{7BDCF4D7-CF08-8694-6933-C32844DF66ED}"/>
              </a:ext>
            </a:extLst>
          </p:cNvPr>
          <p:cNvGrpSpPr/>
          <p:nvPr/>
        </p:nvGrpSpPr>
        <p:grpSpPr>
          <a:xfrm rot="5400000">
            <a:off x="10013228" y="3806003"/>
            <a:ext cx="3720334" cy="406009"/>
            <a:chOff x="103542" y="231426"/>
            <a:chExt cx="2742986" cy="406009"/>
          </a:xfrm>
        </p:grpSpPr>
        <p:sp>
          <p:nvSpPr>
            <p:cNvPr id="32" name="Freeform: Shape 31">
              <a:extLst>
                <a:ext uri="{FF2B5EF4-FFF2-40B4-BE49-F238E27FC236}">
                  <a16:creationId xmlns:a16="http://schemas.microsoft.com/office/drawing/2014/main" id="{BDB8936C-F32B-98BF-5F64-9DBA0B3C33FD}"/>
                </a:ext>
              </a:extLst>
            </p:cNvPr>
            <p:cNvSpPr/>
            <p:nvPr/>
          </p:nvSpPr>
          <p:spPr>
            <a:xfrm>
              <a:off x="103542" y="232609"/>
              <a:ext cx="1014021" cy="403642"/>
            </a:xfrm>
            <a:custGeom>
              <a:avLst/>
              <a:gdLst>
                <a:gd name="connsiteX0" fmla="*/ 0 w 1014021"/>
                <a:gd name="connsiteY0" fmla="*/ 0 h 403642"/>
                <a:gd name="connsiteX1" fmla="*/ 812200 w 1014021"/>
                <a:gd name="connsiteY1" fmla="*/ 0 h 403642"/>
                <a:gd name="connsiteX2" fmla="*/ 1014021 w 1014021"/>
                <a:gd name="connsiteY2" fmla="*/ 201821 h 403642"/>
                <a:gd name="connsiteX3" fmla="*/ 812200 w 1014021"/>
                <a:gd name="connsiteY3" fmla="*/ 403642 h 403642"/>
                <a:gd name="connsiteX4" fmla="*/ 0 w 1014021"/>
                <a:gd name="connsiteY4" fmla="*/ 403642 h 403642"/>
                <a:gd name="connsiteX5" fmla="*/ 201821 w 1014021"/>
                <a:gd name="connsiteY5" fmla="*/ 201821 h 403642"/>
                <a:gd name="connsiteX6" fmla="*/ 0 w 1014021"/>
                <a:gd name="connsiteY6" fmla="*/ 0 h 40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4021" h="403642">
                  <a:moveTo>
                    <a:pt x="0" y="0"/>
                  </a:moveTo>
                  <a:lnTo>
                    <a:pt x="812200" y="0"/>
                  </a:lnTo>
                  <a:lnTo>
                    <a:pt x="1014021" y="201821"/>
                  </a:lnTo>
                  <a:lnTo>
                    <a:pt x="812200" y="403642"/>
                  </a:lnTo>
                  <a:lnTo>
                    <a:pt x="0" y="403642"/>
                  </a:lnTo>
                  <a:lnTo>
                    <a:pt x="201821" y="20182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24681" tIns="11430" rIns="201821" bIns="11430" numCol="1" spcCol="1270" anchor="ctr" anchorCtr="0">
              <a:noAutofit/>
            </a:bodyPr>
            <a:lstStyle/>
            <a:p>
              <a:pPr marL="0" lvl="0" indent="0" algn="ctr" defTabSz="800100">
                <a:lnSpc>
                  <a:spcPct val="90000"/>
                </a:lnSpc>
                <a:spcBef>
                  <a:spcPct val="0"/>
                </a:spcBef>
                <a:spcAft>
                  <a:spcPct val="35000"/>
                </a:spcAft>
                <a:buNone/>
              </a:pPr>
              <a:r>
                <a:rPr lang="en-US" sz="1800" kern="1200" dirty="0"/>
                <a:t>Goal</a:t>
              </a:r>
            </a:p>
          </p:txBody>
        </p:sp>
        <p:sp>
          <p:nvSpPr>
            <p:cNvPr id="33" name="Freeform: Shape 32">
              <a:extLst>
                <a:ext uri="{FF2B5EF4-FFF2-40B4-BE49-F238E27FC236}">
                  <a16:creationId xmlns:a16="http://schemas.microsoft.com/office/drawing/2014/main" id="{3FD01545-64FB-9F73-D8ED-8B5F8EF7540F}"/>
                </a:ext>
              </a:extLst>
            </p:cNvPr>
            <p:cNvSpPr/>
            <p:nvPr/>
          </p:nvSpPr>
          <p:spPr>
            <a:xfrm>
              <a:off x="958583" y="231426"/>
              <a:ext cx="1015024" cy="406009"/>
            </a:xfrm>
            <a:custGeom>
              <a:avLst/>
              <a:gdLst>
                <a:gd name="connsiteX0" fmla="*/ 0 w 1015024"/>
                <a:gd name="connsiteY0" fmla="*/ 0 h 406009"/>
                <a:gd name="connsiteX1" fmla="*/ 812020 w 1015024"/>
                <a:gd name="connsiteY1" fmla="*/ 0 h 406009"/>
                <a:gd name="connsiteX2" fmla="*/ 1015024 w 1015024"/>
                <a:gd name="connsiteY2" fmla="*/ 203005 h 406009"/>
                <a:gd name="connsiteX3" fmla="*/ 812020 w 1015024"/>
                <a:gd name="connsiteY3" fmla="*/ 406009 h 406009"/>
                <a:gd name="connsiteX4" fmla="*/ 0 w 1015024"/>
                <a:gd name="connsiteY4" fmla="*/ 406009 h 406009"/>
                <a:gd name="connsiteX5" fmla="*/ 203005 w 1015024"/>
                <a:gd name="connsiteY5" fmla="*/ 203005 h 406009"/>
                <a:gd name="connsiteX6" fmla="*/ 0 w 1015024"/>
                <a:gd name="connsiteY6" fmla="*/ 0 h 406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5024" h="406009">
                  <a:moveTo>
                    <a:pt x="0" y="0"/>
                  </a:moveTo>
                  <a:lnTo>
                    <a:pt x="812020" y="0"/>
                  </a:lnTo>
                  <a:lnTo>
                    <a:pt x="1015024" y="203005"/>
                  </a:lnTo>
                  <a:lnTo>
                    <a:pt x="812020" y="406009"/>
                  </a:lnTo>
                  <a:lnTo>
                    <a:pt x="0" y="406009"/>
                  </a:lnTo>
                  <a:lnTo>
                    <a:pt x="203005" y="203005"/>
                  </a:lnTo>
                  <a:lnTo>
                    <a:pt x="0" y="0"/>
                  </a:lnTo>
                  <a:close/>
                </a:path>
              </a:pathLst>
            </a:custGeom>
            <a:solidFill>
              <a:schemeClr val="accent6">
                <a:alpha val="90000"/>
              </a:scheme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18245" tIns="7620" rIns="203004" bIns="762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bg1"/>
                  </a:solidFill>
                </a:rPr>
                <a:t>Strategy</a:t>
              </a:r>
            </a:p>
          </p:txBody>
        </p:sp>
        <p:sp>
          <p:nvSpPr>
            <p:cNvPr id="34" name="Freeform: Shape 33">
              <a:extLst>
                <a:ext uri="{FF2B5EF4-FFF2-40B4-BE49-F238E27FC236}">
                  <a16:creationId xmlns:a16="http://schemas.microsoft.com/office/drawing/2014/main" id="{F49AF831-FE0B-3C2D-22E9-F032A9ADBBC1}"/>
                </a:ext>
              </a:extLst>
            </p:cNvPr>
            <p:cNvSpPr/>
            <p:nvPr/>
          </p:nvSpPr>
          <p:spPr>
            <a:xfrm>
              <a:off x="1831504" y="231426"/>
              <a:ext cx="1015024" cy="406009"/>
            </a:xfrm>
            <a:custGeom>
              <a:avLst/>
              <a:gdLst>
                <a:gd name="connsiteX0" fmla="*/ 0 w 1015024"/>
                <a:gd name="connsiteY0" fmla="*/ 0 h 406009"/>
                <a:gd name="connsiteX1" fmla="*/ 812020 w 1015024"/>
                <a:gd name="connsiteY1" fmla="*/ 0 h 406009"/>
                <a:gd name="connsiteX2" fmla="*/ 1015024 w 1015024"/>
                <a:gd name="connsiteY2" fmla="*/ 203005 h 406009"/>
                <a:gd name="connsiteX3" fmla="*/ 812020 w 1015024"/>
                <a:gd name="connsiteY3" fmla="*/ 406009 h 406009"/>
                <a:gd name="connsiteX4" fmla="*/ 0 w 1015024"/>
                <a:gd name="connsiteY4" fmla="*/ 406009 h 406009"/>
                <a:gd name="connsiteX5" fmla="*/ 203005 w 1015024"/>
                <a:gd name="connsiteY5" fmla="*/ 203005 h 406009"/>
                <a:gd name="connsiteX6" fmla="*/ 0 w 1015024"/>
                <a:gd name="connsiteY6" fmla="*/ 0 h 406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5024" h="406009">
                  <a:moveTo>
                    <a:pt x="0" y="0"/>
                  </a:moveTo>
                  <a:lnTo>
                    <a:pt x="812020" y="0"/>
                  </a:lnTo>
                  <a:lnTo>
                    <a:pt x="1015024" y="203005"/>
                  </a:lnTo>
                  <a:lnTo>
                    <a:pt x="812020" y="406009"/>
                  </a:lnTo>
                  <a:lnTo>
                    <a:pt x="0" y="406009"/>
                  </a:lnTo>
                  <a:lnTo>
                    <a:pt x="203005" y="203005"/>
                  </a:lnTo>
                  <a:lnTo>
                    <a:pt x="0" y="0"/>
                  </a:lnTo>
                  <a:close/>
                </a:path>
              </a:pathLst>
            </a:custGeom>
            <a:solidFill>
              <a:srgbClr val="E4B6DF">
                <a:alpha val="90000"/>
              </a:srgb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25865" tIns="11430" rIns="203004" bIns="1143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bg1"/>
                  </a:solidFill>
                </a:rPr>
                <a:t>Tactic</a:t>
              </a:r>
            </a:p>
          </p:txBody>
        </p:sp>
      </p:grpSp>
    </p:spTree>
    <p:extLst>
      <p:ext uri="{BB962C8B-B14F-4D97-AF65-F5344CB8AC3E}">
        <p14:creationId xmlns:p14="http://schemas.microsoft.com/office/powerpoint/2010/main" val="26888417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801A5C-9E6D-C397-F9CD-371DB4A688DD}"/>
              </a:ext>
            </a:extLst>
          </p:cNvPr>
          <p:cNvSpPr>
            <a:spLocks noGrp="1"/>
          </p:cNvSpPr>
          <p:nvPr>
            <p:ph type="title"/>
          </p:nvPr>
        </p:nvSpPr>
        <p:spPr/>
        <p:txBody>
          <a:bodyPr/>
          <a:lstStyle/>
          <a:p>
            <a:r>
              <a:rPr lang="en-US" dirty="0">
                <a:solidFill>
                  <a:schemeClr val="tx1"/>
                </a:solidFill>
              </a:rPr>
              <a:t>Strategic Planning Outcomes</a:t>
            </a:r>
          </a:p>
        </p:txBody>
      </p:sp>
      <p:sp>
        <p:nvSpPr>
          <p:cNvPr id="3" name="Content Placeholder 2">
            <a:extLst>
              <a:ext uri="{FF2B5EF4-FFF2-40B4-BE49-F238E27FC236}">
                <a16:creationId xmlns:a16="http://schemas.microsoft.com/office/drawing/2014/main" id="{E7284E44-C979-B736-20BB-114FC8A9185F}"/>
              </a:ext>
            </a:extLst>
          </p:cNvPr>
          <p:cNvSpPr>
            <a:spLocks noGrp="1"/>
          </p:cNvSpPr>
          <p:nvPr>
            <p:ph idx="1"/>
          </p:nvPr>
        </p:nvSpPr>
        <p:spPr/>
        <p:txBody>
          <a:bodyPr/>
          <a:lstStyle/>
          <a:p>
            <a:r>
              <a:rPr lang="en-US" dirty="0"/>
              <a:t>New Mission and Vision Statements</a:t>
            </a:r>
          </a:p>
          <a:p>
            <a:r>
              <a:rPr lang="en-US" dirty="0"/>
              <a:t>Goals – 6</a:t>
            </a:r>
          </a:p>
          <a:p>
            <a:r>
              <a:rPr lang="en-US" dirty="0"/>
              <a:t>Strategies – 24</a:t>
            </a:r>
          </a:p>
          <a:p>
            <a:r>
              <a:rPr lang="en-US" dirty="0"/>
              <a:t>Tactics – 84</a:t>
            </a:r>
          </a:p>
          <a:p>
            <a:r>
              <a:rPr lang="en-US" dirty="0"/>
              <a:t>Implementation</a:t>
            </a:r>
          </a:p>
          <a:p>
            <a:pPr lvl="1"/>
            <a:r>
              <a:rPr lang="en-US" dirty="0"/>
              <a:t>Next steps</a:t>
            </a:r>
          </a:p>
        </p:txBody>
      </p:sp>
      <p:sp>
        <p:nvSpPr>
          <p:cNvPr id="5" name="Slide Number Placeholder 3">
            <a:extLst>
              <a:ext uri="{FF2B5EF4-FFF2-40B4-BE49-F238E27FC236}">
                <a16:creationId xmlns:a16="http://schemas.microsoft.com/office/drawing/2014/main" id="{8A97AF95-AC82-8263-32E3-94215233D650}"/>
              </a:ext>
            </a:extLst>
          </p:cNvPr>
          <p:cNvSpPr txBox="1">
            <a:spLocks/>
          </p:cNvSpPr>
          <p:nvPr/>
        </p:nvSpPr>
        <p:spPr>
          <a:xfrm>
            <a:off x="9248139"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48BBE7A-6D55-47BF-836F-DA5E02A8B925}" type="slidenum">
              <a:rPr lang="en-US" sz="1600" b="1" smtClean="0">
                <a:solidFill>
                  <a:schemeClr val="tx1"/>
                </a:solidFill>
                <a:latin typeface="Aptos" panose="020B0004020202020204" pitchFamily="34" charset="0"/>
              </a:rPr>
              <a:pPr/>
              <a:t>41</a:t>
            </a:fld>
            <a:endParaRPr lang="en-US" sz="1600" b="1" dirty="0">
              <a:solidFill>
                <a:schemeClr val="tx1"/>
              </a:solidFill>
              <a:latin typeface="Aptos" panose="020B0004020202020204" pitchFamily="34" charset="0"/>
            </a:endParaRPr>
          </a:p>
        </p:txBody>
      </p:sp>
    </p:spTree>
    <p:extLst>
      <p:ext uri="{BB962C8B-B14F-4D97-AF65-F5344CB8AC3E}">
        <p14:creationId xmlns:p14="http://schemas.microsoft.com/office/powerpoint/2010/main" val="39098923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FBE1C-8F1E-2104-01DE-7281611B7F22}"/>
              </a:ext>
            </a:extLst>
          </p:cNvPr>
          <p:cNvSpPr>
            <a:spLocks noGrp="1"/>
          </p:cNvSpPr>
          <p:nvPr>
            <p:ph type="title"/>
          </p:nvPr>
        </p:nvSpPr>
        <p:spPr>
          <a:xfrm>
            <a:off x="838200" y="365125"/>
            <a:ext cx="10515600" cy="1043051"/>
          </a:xfrm>
        </p:spPr>
        <p:txBody>
          <a:bodyPr/>
          <a:lstStyle/>
          <a:p>
            <a:r>
              <a:rPr lang="en-US" dirty="0">
                <a:solidFill>
                  <a:schemeClr val="tx1"/>
                </a:solidFill>
              </a:rPr>
              <a:t>Implementation</a:t>
            </a:r>
          </a:p>
        </p:txBody>
      </p:sp>
      <p:sp>
        <p:nvSpPr>
          <p:cNvPr id="3" name="Content Placeholder 2">
            <a:extLst>
              <a:ext uri="{FF2B5EF4-FFF2-40B4-BE49-F238E27FC236}">
                <a16:creationId xmlns:a16="http://schemas.microsoft.com/office/drawing/2014/main" id="{31D99BC9-B193-6378-C61B-2463F367C669}"/>
              </a:ext>
            </a:extLst>
          </p:cNvPr>
          <p:cNvSpPr>
            <a:spLocks noGrp="1"/>
          </p:cNvSpPr>
          <p:nvPr>
            <p:ph idx="1"/>
          </p:nvPr>
        </p:nvSpPr>
        <p:spPr/>
        <p:txBody>
          <a:bodyPr/>
          <a:lstStyle/>
          <a:p>
            <a:r>
              <a:rPr lang="en-US" dirty="0"/>
              <a:t>Tactics are the guide to implementation of this strategic plan.</a:t>
            </a:r>
          </a:p>
          <a:p>
            <a:pPr marL="0" indent="0">
              <a:buNone/>
            </a:pPr>
            <a:endParaRPr lang="en-US" dirty="0"/>
          </a:p>
          <a:p>
            <a:r>
              <a:rPr lang="en-US" dirty="0"/>
              <a:t>Performance measures can be guided by a simple dichotomous measure of “Completed” or “Not Completed.”</a:t>
            </a:r>
          </a:p>
          <a:p>
            <a:pPr lvl="1"/>
            <a:r>
              <a:rPr lang="en-US" dirty="0"/>
              <a:t>Continuous measurement and weights can also be employed as IFTA moves through the completion of various tactics. </a:t>
            </a:r>
          </a:p>
          <a:p>
            <a:pPr marL="0" indent="0">
              <a:buNone/>
            </a:pPr>
            <a:endParaRPr lang="en-US" dirty="0"/>
          </a:p>
        </p:txBody>
      </p:sp>
      <p:sp>
        <p:nvSpPr>
          <p:cNvPr id="5" name="Slide Number Placeholder 3">
            <a:extLst>
              <a:ext uri="{FF2B5EF4-FFF2-40B4-BE49-F238E27FC236}">
                <a16:creationId xmlns:a16="http://schemas.microsoft.com/office/drawing/2014/main" id="{0BBBF7AB-9CC5-CF0C-C27D-2E58396DE8F6}"/>
              </a:ext>
            </a:extLst>
          </p:cNvPr>
          <p:cNvSpPr txBox="1">
            <a:spLocks/>
          </p:cNvSpPr>
          <p:nvPr/>
        </p:nvSpPr>
        <p:spPr>
          <a:xfrm>
            <a:off x="9248139"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48BBE7A-6D55-47BF-836F-DA5E02A8B925}" type="slidenum">
              <a:rPr lang="en-US" sz="1600" b="1" smtClean="0">
                <a:solidFill>
                  <a:schemeClr val="tx1"/>
                </a:solidFill>
                <a:latin typeface="Aptos" panose="020B0004020202020204" pitchFamily="34" charset="0"/>
              </a:rPr>
              <a:pPr/>
              <a:t>42</a:t>
            </a:fld>
            <a:endParaRPr lang="en-US" sz="1600" b="1" dirty="0">
              <a:solidFill>
                <a:schemeClr val="tx1"/>
              </a:solidFill>
              <a:latin typeface="Aptos" panose="020B0004020202020204" pitchFamily="34" charset="0"/>
            </a:endParaRPr>
          </a:p>
        </p:txBody>
      </p:sp>
    </p:spTree>
    <p:extLst>
      <p:ext uri="{BB962C8B-B14F-4D97-AF65-F5344CB8AC3E}">
        <p14:creationId xmlns:p14="http://schemas.microsoft.com/office/powerpoint/2010/main" val="35244124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2AEE4-E6D8-4159-A9AA-053D24497216}"/>
              </a:ext>
            </a:extLst>
          </p:cNvPr>
          <p:cNvSpPr>
            <a:spLocks noGrp="1"/>
          </p:cNvSpPr>
          <p:nvPr>
            <p:ph type="title"/>
          </p:nvPr>
        </p:nvSpPr>
        <p:spPr>
          <a:xfrm>
            <a:off x="640080" y="365125"/>
            <a:ext cx="10713720" cy="1325563"/>
          </a:xfrm>
        </p:spPr>
        <p:txBody>
          <a:bodyPr/>
          <a:lstStyle/>
          <a:p>
            <a:r>
              <a:rPr lang="en-US" dirty="0">
                <a:solidFill>
                  <a:schemeClr val="tx1"/>
                </a:solidFill>
              </a:rPr>
              <a:t>Federal Transportation Grants</a:t>
            </a:r>
          </a:p>
        </p:txBody>
      </p:sp>
      <p:sp>
        <p:nvSpPr>
          <p:cNvPr id="3" name="Content Placeholder 2">
            <a:extLst>
              <a:ext uri="{FF2B5EF4-FFF2-40B4-BE49-F238E27FC236}">
                <a16:creationId xmlns:a16="http://schemas.microsoft.com/office/drawing/2014/main" id="{DC2C2A2C-671C-571A-B2A9-8757084D1EA3}"/>
              </a:ext>
            </a:extLst>
          </p:cNvPr>
          <p:cNvSpPr>
            <a:spLocks noGrp="1"/>
          </p:cNvSpPr>
          <p:nvPr>
            <p:ph idx="1"/>
          </p:nvPr>
        </p:nvSpPr>
        <p:spPr/>
        <p:txBody>
          <a:bodyPr/>
          <a:lstStyle/>
          <a:p>
            <a:pPr marL="0" indent="0">
              <a:buNone/>
            </a:pPr>
            <a:r>
              <a:rPr lang="en-US" dirty="0"/>
              <a:t>Three potential opportunities for research collaboration into safety and technology, revenues, and special topics that could assist IFTA with some of their future endeavors</a:t>
            </a:r>
          </a:p>
          <a:p>
            <a:pPr marL="0" indent="0">
              <a:buNone/>
            </a:pPr>
            <a:endParaRPr lang="en-US" dirty="0"/>
          </a:p>
          <a:p>
            <a:pPr lvl="1"/>
            <a:r>
              <a:rPr lang="en-US" dirty="0"/>
              <a:t>USDOT Strategic Innovation for Revenue Collection (SIRC)</a:t>
            </a:r>
          </a:p>
          <a:p>
            <a:pPr lvl="1"/>
            <a:r>
              <a:rPr lang="en-US" dirty="0"/>
              <a:t>FMCSA High Priority grants (HP-ITD &amp; HP-CMV)</a:t>
            </a:r>
          </a:p>
          <a:p>
            <a:pPr lvl="1"/>
            <a:r>
              <a:rPr lang="en-US" dirty="0"/>
              <a:t>National Cooperative Highway Research Program (NCHRP)</a:t>
            </a:r>
          </a:p>
          <a:p>
            <a:pPr lvl="1"/>
            <a:endParaRPr lang="en-US" dirty="0"/>
          </a:p>
          <a:p>
            <a:pPr marL="0" indent="0">
              <a:buNone/>
            </a:pPr>
            <a:endParaRPr lang="en-US" dirty="0"/>
          </a:p>
        </p:txBody>
      </p:sp>
      <p:sp>
        <p:nvSpPr>
          <p:cNvPr id="5" name="Slide Number Placeholder 3">
            <a:extLst>
              <a:ext uri="{FF2B5EF4-FFF2-40B4-BE49-F238E27FC236}">
                <a16:creationId xmlns:a16="http://schemas.microsoft.com/office/drawing/2014/main" id="{4F9E4929-1FEE-7E77-ABA1-5445148EAB40}"/>
              </a:ext>
            </a:extLst>
          </p:cNvPr>
          <p:cNvSpPr txBox="1">
            <a:spLocks/>
          </p:cNvSpPr>
          <p:nvPr/>
        </p:nvSpPr>
        <p:spPr>
          <a:xfrm>
            <a:off x="9248139"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48BBE7A-6D55-47BF-836F-DA5E02A8B925}" type="slidenum">
              <a:rPr lang="en-US" sz="1600" b="1" smtClean="0">
                <a:solidFill>
                  <a:schemeClr val="tx1"/>
                </a:solidFill>
                <a:latin typeface="Aptos" panose="020B0004020202020204" pitchFamily="34" charset="0"/>
              </a:rPr>
              <a:pPr/>
              <a:t>43</a:t>
            </a:fld>
            <a:endParaRPr lang="en-US" sz="1600" b="1" dirty="0">
              <a:solidFill>
                <a:schemeClr val="tx1"/>
              </a:solidFill>
              <a:latin typeface="Aptos" panose="020B0004020202020204" pitchFamily="34" charset="0"/>
            </a:endParaRPr>
          </a:p>
        </p:txBody>
      </p:sp>
    </p:spTree>
    <p:extLst>
      <p:ext uri="{BB962C8B-B14F-4D97-AF65-F5344CB8AC3E}">
        <p14:creationId xmlns:p14="http://schemas.microsoft.com/office/powerpoint/2010/main" val="27091250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97F3F-3F4E-BC45-8FC0-9321EA841BF8}"/>
              </a:ext>
            </a:extLst>
          </p:cNvPr>
          <p:cNvSpPr>
            <a:spLocks noGrp="1"/>
          </p:cNvSpPr>
          <p:nvPr>
            <p:ph type="title"/>
          </p:nvPr>
        </p:nvSpPr>
        <p:spPr>
          <a:xfrm>
            <a:off x="649224" y="365125"/>
            <a:ext cx="10704576" cy="1325563"/>
          </a:xfrm>
        </p:spPr>
        <p:txBody>
          <a:bodyPr anchor="ctr">
            <a:normAutofit/>
          </a:bodyPr>
          <a:lstStyle/>
          <a:p>
            <a:r>
              <a:rPr lang="en-US" dirty="0">
                <a:solidFill>
                  <a:schemeClr val="tx1"/>
                </a:solidFill>
              </a:rPr>
              <a:t>End</a:t>
            </a:r>
          </a:p>
        </p:txBody>
      </p:sp>
      <p:sp>
        <p:nvSpPr>
          <p:cNvPr id="3" name="Content Placeholder 2">
            <a:extLst>
              <a:ext uri="{FF2B5EF4-FFF2-40B4-BE49-F238E27FC236}">
                <a16:creationId xmlns:a16="http://schemas.microsoft.com/office/drawing/2014/main" id="{7B94C805-7B36-B040-AB13-AFAFABC25C46}"/>
              </a:ext>
            </a:extLst>
          </p:cNvPr>
          <p:cNvSpPr>
            <a:spLocks noGrp="1"/>
          </p:cNvSpPr>
          <p:nvPr>
            <p:ph sz="half" idx="1"/>
          </p:nvPr>
        </p:nvSpPr>
        <p:spPr/>
        <p:txBody>
          <a:bodyPr>
            <a:normAutofit/>
          </a:bodyPr>
          <a:lstStyle/>
          <a:p>
            <a:r>
              <a:rPr lang="en-US" dirty="0"/>
              <a:t>Questions? Comments?</a:t>
            </a:r>
          </a:p>
        </p:txBody>
      </p:sp>
      <p:pic>
        <p:nvPicPr>
          <p:cNvPr id="6" name="Content Placeholder 5" descr="Questions with solid fill">
            <a:extLst>
              <a:ext uri="{FF2B5EF4-FFF2-40B4-BE49-F238E27FC236}">
                <a16:creationId xmlns:a16="http://schemas.microsoft.com/office/drawing/2014/main" id="{2CF859DC-4726-BB05-3513-782A2CFE59E5}"/>
              </a:ext>
            </a:extLst>
          </p:cNvPr>
          <p:cNvPicPr>
            <a:picLocks noGrp="1" noChangeAspect="1"/>
          </p:cNvPicPr>
          <p:nvPr>
            <p:ph sz="half" idx="2"/>
          </p:nvPr>
        </p:nvPicPr>
        <p:blipFill>
          <a:blip r:embed="rId2">
            <a:extLst>
              <a:ext uri="{96DAC541-7B7A-43D3-8B79-37D633B846F1}">
                <asvg:svgBlip xmlns:asvg="http://schemas.microsoft.com/office/drawing/2016/SVG/main" r:embed="rId3"/>
              </a:ext>
            </a:extLst>
          </a:blip>
          <a:stretch>
            <a:fillRect/>
          </a:stretch>
        </p:blipFill>
        <p:spPr>
          <a:xfrm>
            <a:off x="5924428" y="921330"/>
            <a:ext cx="5015340" cy="5015340"/>
          </a:xfrm>
        </p:spPr>
      </p:pic>
      <p:sp>
        <p:nvSpPr>
          <p:cNvPr id="4" name="Slide Number Placeholder 3">
            <a:extLst>
              <a:ext uri="{FF2B5EF4-FFF2-40B4-BE49-F238E27FC236}">
                <a16:creationId xmlns:a16="http://schemas.microsoft.com/office/drawing/2014/main" id="{E4845C76-EF59-1207-0E29-54CC25D090BB}"/>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048BBE7A-6D55-47BF-836F-DA5E02A8B925}" type="slidenum">
              <a:rPr lang="en-US" smtClean="0"/>
              <a:pPr>
                <a:spcAft>
                  <a:spcPts val="600"/>
                </a:spcAft>
              </a:pPr>
              <a:t>44</a:t>
            </a:fld>
            <a:endParaRPr lang="en-US" dirty="0"/>
          </a:p>
        </p:txBody>
      </p:sp>
      <p:sp>
        <p:nvSpPr>
          <p:cNvPr id="5" name="Slide Number Placeholder 3">
            <a:extLst>
              <a:ext uri="{FF2B5EF4-FFF2-40B4-BE49-F238E27FC236}">
                <a16:creationId xmlns:a16="http://schemas.microsoft.com/office/drawing/2014/main" id="{43D4295C-E9CD-F677-BE71-BDC4DED09300}"/>
              </a:ext>
            </a:extLst>
          </p:cNvPr>
          <p:cNvSpPr txBox="1">
            <a:spLocks/>
          </p:cNvSpPr>
          <p:nvPr/>
        </p:nvSpPr>
        <p:spPr>
          <a:xfrm>
            <a:off x="9248139"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48BBE7A-6D55-47BF-836F-DA5E02A8B925}" type="slidenum">
              <a:rPr lang="en-US" sz="1600" b="1" smtClean="0">
                <a:solidFill>
                  <a:schemeClr val="tx1"/>
                </a:solidFill>
                <a:latin typeface="Aptos" panose="020B0004020202020204" pitchFamily="34" charset="0"/>
              </a:rPr>
              <a:pPr/>
              <a:t>44</a:t>
            </a:fld>
            <a:endParaRPr lang="en-US" sz="1600" b="1" dirty="0">
              <a:solidFill>
                <a:schemeClr val="tx1"/>
              </a:solidFill>
              <a:latin typeface="Aptos" panose="020B0004020202020204" pitchFamily="34" charset="0"/>
            </a:endParaRPr>
          </a:p>
        </p:txBody>
      </p:sp>
    </p:spTree>
    <p:extLst>
      <p:ext uri="{BB962C8B-B14F-4D97-AF65-F5344CB8AC3E}">
        <p14:creationId xmlns:p14="http://schemas.microsoft.com/office/powerpoint/2010/main" val="17775346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4C5292-C9D2-BD4F-2F68-74498B542E2B}"/>
              </a:ext>
            </a:extLst>
          </p:cNvPr>
          <p:cNvSpPr>
            <a:spLocks noGrp="1"/>
          </p:cNvSpPr>
          <p:nvPr>
            <p:ph type="title"/>
          </p:nvPr>
        </p:nvSpPr>
        <p:spPr>
          <a:xfrm>
            <a:off x="761803" y="350196"/>
            <a:ext cx="4646904" cy="1144307"/>
          </a:xfrm>
        </p:spPr>
        <p:txBody>
          <a:bodyPr anchor="ctr">
            <a:normAutofit/>
          </a:bodyPr>
          <a:lstStyle/>
          <a:p>
            <a:r>
              <a:rPr lang="en-US" sz="4000" dirty="0">
                <a:solidFill>
                  <a:schemeClr val="tx1"/>
                </a:solidFill>
              </a:rPr>
              <a:t>Project Approach </a:t>
            </a:r>
          </a:p>
        </p:txBody>
      </p:sp>
      <p:sp>
        <p:nvSpPr>
          <p:cNvPr id="3" name="Content Placeholder 2">
            <a:extLst>
              <a:ext uri="{FF2B5EF4-FFF2-40B4-BE49-F238E27FC236}">
                <a16:creationId xmlns:a16="http://schemas.microsoft.com/office/drawing/2014/main" id="{7EC692F1-AEB4-1C67-0E11-3F6EF0077C60}"/>
              </a:ext>
            </a:extLst>
          </p:cNvPr>
          <p:cNvSpPr>
            <a:spLocks noGrp="1"/>
          </p:cNvSpPr>
          <p:nvPr>
            <p:ph idx="1"/>
          </p:nvPr>
        </p:nvSpPr>
        <p:spPr>
          <a:xfrm>
            <a:off x="74428" y="1759974"/>
            <a:ext cx="5847907" cy="4596376"/>
          </a:xfrm>
        </p:spPr>
        <p:txBody>
          <a:bodyPr anchor="ctr">
            <a:normAutofit fontScale="85000" lnSpcReduction="10000"/>
          </a:bodyPr>
          <a:lstStyle/>
          <a:p>
            <a:r>
              <a:rPr lang="en-US" sz="2000" dirty="0"/>
              <a:t>Previous Strategic Plan was created in 2019</a:t>
            </a:r>
          </a:p>
          <a:p>
            <a:pPr lvl="1"/>
            <a:r>
              <a:rPr lang="en-US" sz="2000" dirty="0"/>
              <a:t>Task list for Original Strategic Plan was completed</a:t>
            </a:r>
          </a:p>
          <a:p>
            <a:pPr lvl="1"/>
            <a:r>
              <a:rPr lang="en-US" sz="2000" dirty="0"/>
              <a:t>New Strategic Plan solicited as Original Plan lifecycle ended</a:t>
            </a:r>
          </a:p>
          <a:p>
            <a:r>
              <a:rPr lang="en-US" sz="2000" dirty="0"/>
              <a:t>Kentucky Transportation Center Approach</a:t>
            </a:r>
          </a:p>
          <a:p>
            <a:pPr lvl="1"/>
            <a:r>
              <a:rPr lang="en-US" sz="2000" dirty="0"/>
              <a:t>Utilizes Technology of Participation (ToP) methodology</a:t>
            </a:r>
          </a:p>
          <a:p>
            <a:pPr lvl="1"/>
            <a:r>
              <a:rPr lang="en-US" sz="2000" dirty="0"/>
              <a:t>Facilitator acts as neutral arbiter of ideas</a:t>
            </a:r>
          </a:p>
          <a:p>
            <a:pPr lvl="1"/>
            <a:r>
              <a:rPr lang="en-US" sz="2000" dirty="0"/>
              <a:t>Blend of in-person and virtual planning sessions</a:t>
            </a:r>
          </a:p>
          <a:p>
            <a:r>
              <a:rPr lang="en-US" sz="2000" dirty="0"/>
              <a:t>Information Provided to IFTA SPWG Ahead of July Meeting</a:t>
            </a:r>
          </a:p>
          <a:p>
            <a:pPr lvl="1"/>
            <a:r>
              <a:rPr lang="en-US" sz="2000" dirty="0"/>
              <a:t>Top 5 Emerging Issues for IFTA</a:t>
            </a:r>
          </a:p>
          <a:p>
            <a:pPr lvl="1"/>
            <a:r>
              <a:rPr lang="en-US" sz="2000" dirty="0"/>
              <a:t>Initial IFTA Past, Present and Future Survey Results</a:t>
            </a:r>
          </a:p>
        </p:txBody>
      </p:sp>
      <p:sp>
        <p:nvSpPr>
          <p:cNvPr id="4" name="Slide Number Placeholder 3">
            <a:extLst>
              <a:ext uri="{FF2B5EF4-FFF2-40B4-BE49-F238E27FC236}">
                <a16:creationId xmlns:a16="http://schemas.microsoft.com/office/drawing/2014/main" id="{FAC34CFA-742A-F1AD-5C42-9B886E05A550}"/>
              </a:ext>
            </a:extLst>
          </p:cNvPr>
          <p:cNvSpPr>
            <a:spLocks noGrp="1"/>
          </p:cNvSpPr>
          <p:nvPr>
            <p:ph type="sldNum" sz="quarter" idx="12"/>
          </p:nvPr>
        </p:nvSpPr>
        <p:spPr/>
        <p:txBody>
          <a:bodyPr/>
          <a:lstStyle/>
          <a:p>
            <a:fld id="{048BBE7A-6D55-47BF-836F-DA5E02A8B925}" type="slidenum">
              <a:rPr lang="en-US" smtClean="0"/>
              <a:t>5</a:t>
            </a:fld>
            <a:endParaRPr lang="en-US" dirty="0"/>
          </a:p>
        </p:txBody>
      </p:sp>
      <p:pic>
        <p:nvPicPr>
          <p:cNvPr id="5" name="Picture 4" descr="Sticky notes on a wall">
            <a:extLst>
              <a:ext uri="{FF2B5EF4-FFF2-40B4-BE49-F238E27FC236}">
                <a16:creationId xmlns:a16="http://schemas.microsoft.com/office/drawing/2014/main" id="{9A05248E-FDA1-007A-C825-1AFAF3E84DB0}"/>
              </a:ext>
            </a:extLst>
          </p:cNvPr>
          <p:cNvPicPr>
            <a:picLocks noChangeAspect="1"/>
          </p:cNvPicPr>
          <p:nvPr/>
        </p:nvPicPr>
        <p:blipFill>
          <a:blip r:embed="rId2"/>
          <a:srcRect l="18834" r="19097" b="1"/>
          <a:stretch/>
        </p:blipFill>
        <p:spPr>
          <a:xfrm>
            <a:off x="6096000" y="1"/>
            <a:ext cx="6102825" cy="6858000"/>
          </a:xfrm>
          <a:prstGeom prst="rect">
            <a:avLst/>
          </a:prstGeom>
        </p:spPr>
      </p:pic>
      <p:sp>
        <p:nvSpPr>
          <p:cNvPr id="6" name="Slide Number Placeholder 3">
            <a:extLst>
              <a:ext uri="{FF2B5EF4-FFF2-40B4-BE49-F238E27FC236}">
                <a16:creationId xmlns:a16="http://schemas.microsoft.com/office/drawing/2014/main" id="{1C8AB595-9211-B025-2BA3-A06191491631}"/>
              </a:ext>
            </a:extLst>
          </p:cNvPr>
          <p:cNvSpPr txBox="1">
            <a:spLocks/>
          </p:cNvSpPr>
          <p:nvPr/>
        </p:nvSpPr>
        <p:spPr>
          <a:xfrm>
            <a:off x="9334877"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48BBE7A-6D55-47BF-836F-DA5E02A8B925}" type="slidenum">
              <a:rPr lang="en-US" sz="1600" b="1" smtClean="0">
                <a:solidFill>
                  <a:schemeClr val="tx1"/>
                </a:solidFill>
              </a:rPr>
              <a:pPr/>
              <a:t>5</a:t>
            </a:fld>
            <a:endParaRPr lang="en-US" sz="1600" b="1" dirty="0">
              <a:solidFill>
                <a:schemeClr val="tx1"/>
              </a:solidFill>
            </a:endParaRPr>
          </a:p>
        </p:txBody>
      </p:sp>
    </p:spTree>
    <p:extLst>
      <p:ext uri="{BB962C8B-B14F-4D97-AF65-F5344CB8AC3E}">
        <p14:creationId xmlns:p14="http://schemas.microsoft.com/office/powerpoint/2010/main" val="39174106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1D6EEC-BBB2-6F14-3ED6-FD6D9A6D5E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B4A874-B91D-82EB-9CCB-997446EBE1B9}"/>
              </a:ext>
            </a:extLst>
          </p:cNvPr>
          <p:cNvSpPr>
            <a:spLocks noGrp="1"/>
          </p:cNvSpPr>
          <p:nvPr>
            <p:ph type="ctrTitle"/>
          </p:nvPr>
        </p:nvSpPr>
        <p:spPr/>
        <p:txBody>
          <a:bodyPr/>
          <a:lstStyle/>
          <a:p>
            <a:r>
              <a:rPr lang="en-US" dirty="0">
                <a:solidFill>
                  <a:schemeClr val="tx1"/>
                </a:solidFill>
              </a:rPr>
              <a:t>Top 5 Emerging Issues for IFTA, Inc.  </a:t>
            </a:r>
          </a:p>
        </p:txBody>
      </p:sp>
      <p:sp>
        <p:nvSpPr>
          <p:cNvPr id="3" name="Subtitle 2">
            <a:extLst>
              <a:ext uri="{FF2B5EF4-FFF2-40B4-BE49-F238E27FC236}">
                <a16:creationId xmlns:a16="http://schemas.microsoft.com/office/drawing/2014/main" id="{5CCA51C7-02B8-C73A-3728-B49BA81C31FD}"/>
              </a:ext>
            </a:extLst>
          </p:cNvPr>
          <p:cNvSpPr>
            <a:spLocks noGrp="1"/>
          </p:cNvSpPr>
          <p:nvPr>
            <p:ph type="subTitle" idx="1"/>
          </p:nvPr>
        </p:nvSpPr>
        <p:spPr/>
        <p:txBody>
          <a:bodyPr/>
          <a:lstStyle/>
          <a:p>
            <a:endParaRPr lang="en-US" dirty="0"/>
          </a:p>
        </p:txBody>
      </p:sp>
      <p:pic>
        <p:nvPicPr>
          <p:cNvPr id="5" name="Picture 4" descr="A logo of a water drop with a white line and blue and green compass&#10;&#10;AI-generated content may be incorrect.">
            <a:extLst>
              <a:ext uri="{FF2B5EF4-FFF2-40B4-BE49-F238E27FC236}">
                <a16:creationId xmlns:a16="http://schemas.microsoft.com/office/drawing/2014/main" id="{373536D6-8AC6-44B5-1480-473B4B48B479}"/>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0" y="5984341"/>
            <a:ext cx="873659" cy="873659"/>
          </a:xfrm>
          <a:prstGeom prst="rect">
            <a:avLst/>
          </a:prstGeom>
        </p:spPr>
      </p:pic>
      <p:sp>
        <p:nvSpPr>
          <p:cNvPr id="6" name="Slide Number Placeholder 3">
            <a:extLst>
              <a:ext uri="{FF2B5EF4-FFF2-40B4-BE49-F238E27FC236}">
                <a16:creationId xmlns:a16="http://schemas.microsoft.com/office/drawing/2014/main" id="{0C4B850A-893E-390F-10CC-CC2C596ED2DC}"/>
              </a:ext>
            </a:extLst>
          </p:cNvPr>
          <p:cNvSpPr txBox="1">
            <a:spLocks/>
          </p:cNvSpPr>
          <p:nvPr/>
        </p:nvSpPr>
        <p:spPr>
          <a:xfrm>
            <a:off x="9334877"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48BBE7A-6D55-47BF-836F-DA5E02A8B925}" type="slidenum">
              <a:rPr lang="en-US" sz="1600" b="1" smtClean="0">
                <a:solidFill>
                  <a:schemeClr val="tx1"/>
                </a:solidFill>
              </a:rPr>
              <a:pPr/>
              <a:t>6</a:t>
            </a:fld>
            <a:endParaRPr lang="en-US" sz="1600" b="1" dirty="0">
              <a:solidFill>
                <a:schemeClr val="tx1"/>
              </a:solidFill>
            </a:endParaRPr>
          </a:p>
        </p:txBody>
      </p:sp>
    </p:spTree>
    <p:extLst>
      <p:ext uri="{BB962C8B-B14F-4D97-AF65-F5344CB8AC3E}">
        <p14:creationId xmlns:p14="http://schemas.microsoft.com/office/powerpoint/2010/main" val="33903486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1" name="Freeform: Shape 1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8130F04-F48C-0226-93FD-1F2FF7535B0C}"/>
              </a:ext>
            </a:extLst>
          </p:cNvPr>
          <p:cNvSpPr>
            <a:spLocks noGrp="1"/>
          </p:cNvSpPr>
          <p:nvPr>
            <p:ph type="title"/>
          </p:nvPr>
        </p:nvSpPr>
        <p:spPr>
          <a:xfrm>
            <a:off x="128016" y="148856"/>
            <a:ext cx="3636017" cy="1425351"/>
          </a:xfrm>
        </p:spPr>
        <p:txBody>
          <a:bodyPr>
            <a:normAutofit/>
          </a:bodyPr>
          <a:lstStyle/>
          <a:p>
            <a:r>
              <a:rPr lang="en-US" sz="3200" dirty="0"/>
              <a:t>Top 5 Emerging Issues for IFTA, Inc. </a:t>
            </a:r>
          </a:p>
        </p:txBody>
      </p:sp>
      <p:sp>
        <p:nvSpPr>
          <p:cNvPr id="15" name="Rectangle 1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6F0EFBE2-D654-E8AE-5BA2-7063850B60B2}"/>
              </a:ext>
            </a:extLst>
          </p:cNvPr>
          <p:cNvGraphicFramePr>
            <a:graphicFrameLocks noGrp="1"/>
          </p:cNvGraphicFramePr>
          <p:nvPr>
            <p:ph idx="1"/>
            <p:extLst>
              <p:ext uri="{D42A27DB-BD31-4B8C-83A1-F6EECF244321}">
                <p14:modId xmlns:p14="http://schemas.microsoft.com/office/powerpoint/2010/main" val="3527053717"/>
              </p:ext>
            </p:extLst>
          </p:nvPr>
        </p:nvGraphicFramePr>
        <p:xfrm>
          <a:off x="3883743" y="353961"/>
          <a:ext cx="7784002" cy="62631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1932DA2A-525C-DD56-E2F4-1F7B8B39D625}"/>
              </a:ext>
            </a:extLst>
          </p:cNvPr>
          <p:cNvSpPr>
            <a:spLocks noGrp="1"/>
          </p:cNvSpPr>
          <p:nvPr>
            <p:ph type="sldNum" sz="quarter" idx="12"/>
          </p:nvPr>
        </p:nvSpPr>
        <p:spPr/>
        <p:txBody>
          <a:bodyPr/>
          <a:lstStyle/>
          <a:p>
            <a:fld id="{048BBE7A-6D55-47BF-836F-DA5E02A8B925}" type="slidenum">
              <a:rPr lang="en-US" smtClean="0">
                <a:solidFill>
                  <a:schemeClr val="tx1"/>
                </a:solidFill>
              </a:rPr>
              <a:t>7</a:t>
            </a:fld>
            <a:endParaRPr lang="en-US" dirty="0">
              <a:solidFill>
                <a:schemeClr val="tx1"/>
              </a:solidFill>
            </a:endParaRPr>
          </a:p>
        </p:txBody>
      </p:sp>
      <p:pic>
        <p:nvPicPr>
          <p:cNvPr id="3" name="Picture 2" descr="A logo of a water drop with a white line and blue and green compass&#10;&#10;AI-generated content may be incorrect.">
            <a:extLst>
              <a:ext uri="{FF2B5EF4-FFF2-40B4-BE49-F238E27FC236}">
                <a16:creationId xmlns:a16="http://schemas.microsoft.com/office/drawing/2014/main" id="{36804335-6E32-A38D-EE3F-4C0CF12FEE74}"/>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0" y="5984341"/>
            <a:ext cx="873659" cy="873659"/>
          </a:xfrm>
          <a:prstGeom prst="rect">
            <a:avLst/>
          </a:prstGeom>
        </p:spPr>
      </p:pic>
    </p:spTree>
    <p:extLst>
      <p:ext uri="{BB962C8B-B14F-4D97-AF65-F5344CB8AC3E}">
        <p14:creationId xmlns:p14="http://schemas.microsoft.com/office/powerpoint/2010/main" val="33269107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6E91E0E-B8ED-E767-022B-C9FBAEE51C9B}"/>
              </a:ext>
            </a:extLst>
          </p:cNvPr>
          <p:cNvSpPr>
            <a:spLocks noGrp="1"/>
          </p:cNvSpPr>
          <p:nvPr>
            <p:ph type="title"/>
          </p:nvPr>
        </p:nvSpPr>
        <p:spPr/>
        <p:txBody>
          <a:bodyPr/>
          <a:lstStyle/>
          <a:p>
            <a:r>
              <a:rPr lang="en-US" dirty="0">
                <a:solidFill>
                  <a:schemeClr val="tx1"/>
                </a:solidFill>
              </a:rPr>
              <a:t>Autonomous Trucks</a:t>
            </a:r>
          </a:p>
        </p:txBody>
      </p:sp>
      <p:sp>
        <p:nvSpPr>
          <p:cNvPr id="9" name="Rectangle 2">
            <a:extLst>
              <a:ext uri="{FF2B5EF4-FFF2-40B4-BE49-F238E27FC236}">
                <a16:creationId xmlns:a16="http://schemas.microsoft.com/office/drawing/2014/main" id="{67675FDA-CF3D-7CD5-A86F-A1B71C45C50D}"/>
              </a:ext>
            </a:extLst>
          </p:cNvPr>
          <p:cNvSpPr>
            <a:spLocks noChangeArrowheads="1"/>
          </p:cNvSpPr>
          <p:nvPr/>
        </p:nvSpPr>
        <p:spPr bwMode="auto">
          <a:xfrm>
            <a:off x="2838893" y="1360967"/>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pic>
        <p:nvPicPr>
          <p:cNvPr id="1025" name="Picture 1" descr="A graph showing the process of a long line&#10;&#10;Description automatically generated with medium confidence">
            <a:extLst>
              <a:ext uri="{FF2B5EF4-FFF2-40B4-BE49-F238E27FC236}">
                <a16:creationId xmlns:a16="http://schemas.microsoft.com/office/drawing/2014/main" id="{07F1A2D5-B8B0-E419-07E4-B84B8467C7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127" y="1595254"/>
            <a:ext cx="9066573" cy="4446108"/>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3">
            <a:extLst>
              <a:ext uri="{FF2B5EF4-FFF2-40B4-BE49-F238E27FC236}">
                <a16:creationId xmlns:a16="http://schemas.microsoft.com/office/drawing/2014/main" id="{B5B34D3A-C384-2EEC-95D5-E544C9413B0C}"/>
              </a:ext>
            </a:extLst>
          </p:cNvPr>
          <p:cNvSpPr>
            <a:spLocks noChangeArrowheads="1"/>
          </p:cNvSpPr>
          <p:nvPr/>
        </p:nvSpPr>
        <p:spPr bwMode="auto">
          <a:xfrm>
            <a:off x="811434" y="6406487"/>
            <a:ext cx="5388013"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dirty="0" bmk="_Toc171252385">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Autonomous Truck Implementation Timeline (Source: ERTRAC, Roland Berger, J.B. Hunt)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Slide Number Placeholder 3">
            <a:extLst>
              <a:ext uri="{FF2B5EF4-FFF2-40B4-BE49-F238E27FC236}">
                <a16:creationId xmlns:a16="http://schemas.microsoft.com/office/drawing/2014/main" id="{4AC21D80-F9CB-A3AE-80AC-451171AD6838}"/>
              </a:ext>
            </a:extLst>
          </p:cNvPr>
          <p:cNvSpPr txBox="1">
            <a:spLocks/>
          </p:cNvSpPr>
          <p:nvPr/>
        </p:nvSpPr>
        <p:spPr>
          <a:xfrm>
            <a:off x="9334877"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48BBE7A-6D55-47BF-836F-DA5E02A8B925}" type="slidenum">
              <a:rPr lang="en-US" sz="1600" b="1" smtClean="0">
                <a:solidFill>
                  <a:schemeClr val="tx1"/>
                </a:solidFill>
                <a:latin typeface="Aptos" panose="020B0004020202020204" pitchFamily="34" charset="0"/>
              </a:rPr>
              <a:pPr/>
              <a:t>8</a:t>
            </a:fld>
            <a:endParaRPr lang="en-US" sz="1600" b="1" dirty="0">
              <a:solidFill>
                <a:schemeClr val="tx1"/>
              </a:solidFill>
              <a:latin typeface="Aptos" panose="020B0004020202020204" pitchFamily="34" charset="0"/>
            </a:endParaRPr>
          </a:p>
        </p:txBody>
      </p:sp>
    </p:spTree>
    <p:extLst>
      <p:ext uri="{BB962C8B-B14F-4D97-AF65-F5344CB8AC3E}">
        <p14:creationId xmlns:p14="http://schemas.microsoft.com/office/powerpoint/2010/main" val="15679400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3CDC0AE7-D3B4-CE13-B4C5-34C31AA9173F}"/>
              </a:ext>
            </a:extLst>
          </p:cNvPr>
          <p:cNvSpPr>
            <a:spLocks noChangeArrowheads="1"/>
          </p:cNvSpPr>
          <p:nvPr/>
        </p:nvSpPr>
        <p:spPr bwMode="auto">
          <a:xfrm>
            <a:off x="836612" y="9456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pic>
        <p:nvPicPr>
          <p:cNvPr id="2049" name="Picture 2" descr="A map of the united states&#10;&#10;Description automatically generated">
            <a:extLst>
              <a:ext uri="{FF2B5EF4-FFF2-40B4-BE49-F238E27FC236}">
                <a16:creationId xmlns:a16="http://schemas.microsoft.com/office/drawing/2014/main" id="{7EE07351-5DA7-E273-E317-9213042A23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597"/>
            <a:ext cx="9688842" cy="6847403"/>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3">
            <a:extLst>
              <a:ext uri="{FF2B5EF4-FFF2-40B4-BE49-F238E27FC236}">
                <a16:creationId xmlns:a16="http://schemas.microsoft.com/office/drawing/2014/main" id="{F6EB27AF-ED31-BB8F-2D00-A424CDF0D8EE}"/>
              </a:ext>
            </a:extLst>
          </p:cNvPr>
          <p:cNvSpPr>
            <a:spLocks noChangeArrowheads="1"/>
          </p:cNvSpPr>
          <p:nvPr/>
        </p:nvSpPr>
        <p:spPr bwMode="auto">
          <a:xfrm>
            <a:off x="9688842" y="1488886"/>
            <a:ext cx="2503158"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dirty="0" bmk="_Toc171252389">
                <a:ln>
                  <a:noFill/>
                </a:ln>
                <a:solidFill>
                  <a:schemeClr val="tx1"/>
                </a:solidFill>
                <a:effectLst/>
                <a:latin typeface="Aptos" panose="020B0004020202020204"/>
                <a:ea typeface="Calibri" panose="020F0502020204030204" pitchFamily="34" charset="0"/>
                <a:cs typeface="Times New Roman" panose="02020603050405020304" pitchFamily="18" charset="0"/>
              </a:rPr>
              <a:t>Electric Vehicle Public Fueling Stations by </a:t>
            </a:r>
            <a:r>
              <a:rPr lang="en-US" altLang="en-US" b="1" dirty="0" bmk="_Toc171252389">
                <a:latin typeface="Aptos" panose="020B0004020202020204"/>
                <a:ea typeface="Calibri" panose="020F0502020204030204" pitchFamily="34" charset="0"/>
                <a:cs typeface="Times New Roman" panose="02020603050405020304" pitchFamily="18" charset="0"/>
              </a:rPr>
              <a:t>D</a:t>
            </a:r>
            <a:r>
              <a:rPr kumimoji="0" lang="en-US" altLang="en-US" b="1" i="0" u="none" strike="noStrike" cap="none" normalizeH="0" dirty="0" bmk="_Toc171252389">
                <a:ln>
                  <a:noFill/>
                </a:ln>
                <a:solidFill>
                  <a:schemeClr val="tx1"/>
                </a:solidFill>
                <a:effectLst/>
                <a:latin typeface="Aptos" panose="020B0004020202020204"/>
                <a:ea typeface="Calibri" panose="020F0502020204030204" pitchFamily="34" charset="0"/>
                <a:cs typeface="Times New Roman" panose="02020603050405020304" pitchFamily="18" charset="0"/>
              </a:rPr>
              <a:t>ensity(Stations per 1,000 square miles), 2024</a:t>
            </a:r>
            <a:r>
              <a:rPr kumimoji="0" lang="en-US" altLang="en-US" b="1" i="0" u="none" strike="noStrike" cap="none" normalizeH="0" dirty="0">
                <a:ln>
                  <a:noFill/>
                </a:ln>
                <a:solidFill>
                  <a:schemeClr val="tx1"/>
                </a:solidFill>
                <a:effectLst/>
                <a:latin typeface="Aptos" panose="020B0004020202020204"/>
                <a:ea typeface="Calibri" panose="020F0502020204030204" pitchFamily="34" charset="0"/>
                <a:cs typeface="Times New Roman" panose="02020603050405020304" pitchFamily="18" charset="0"/>
              </a:rPr>
              <a:t> </a:t>
            </a:r>
            <a:endParaRPr kumimoji="0" lang="en-US" altLang="en-US" b="0" i="0" u="none" strike="noStrike" cap="none" normalizeH="0" dirty="0">
              <a:ln>
                <a:noFill/>
              </a:ln>
              <a:solidFill>
                <a:schemeClr val="tx1"/>
              </a:solidFill>
              <a:effectLst/>
              <a:latin typeface="Aptos" panose="020B0004020202020204"/>
            </a:endParaRPr>
          </a:p>
        </p:txBody>
      </p:sp>
      <p:sp>
        <p:nvSpPr>
          <p:cNvPr id="9" name="Slide Number Placeholder 8">
            <a:extLst>
              <a:ext uri="{FF2B5EF4-FFF2-40B4-BE49-F238E27FC236}">
                <a16:creationId xmlns:a16="http://schemas.microsoft.com/office/drawing/2014/main" id="{CC47542B-149C-F089-0793-69752857BF6B}"/>
              </a:ext>
            </a:extLst>
          </p:cNvPr>
          <p:cNvSpPr>
            <a:spLocks noGrp="1"/>
          </p:cNvSpPr>
          <p:nvPr>
            <p:ph type="sldNum" sz="quarter" idx="12"/>
          </p:nvPr>
        </p:nvSpPr>
        <p:spPr>
          <a:xfrm>
            <a:off x="9369552" y="6479484"/>
            <a:ext cx="2743200" cy="365125"/>
          </a:xfrm>
        </p:spPr>
        <p:txBody>
          <a:bodyPr/>
          <a:lstStyle/>
          <a:p>
            <a:fld id="{048BBE7A-6D55-47BF-836F-DA5E02A8B925}" type="slidenum">
              <a:rPr lang="en-US" sz="1600" b="1" smtClean="0">
                <a:solidFill>
                  <a:schemeClr val="tx1"/>
                </a:solidFill>
                <a:latin typeface="Aptos" panose="020B0004020202020204" pitchFamily="34" charset="0"/>
              </a:rPr>
              <a:t>9</a:t>
            </a:fld>
            <a:endParaRPr lang="en-US" sz="1600" b="1" dirty="0">
              <a:solidFill>
                <a:schemeClr val="tx1"/>
              </a:solidFill>
              <a:latin typeface="Aptos" panose="020B0004020202020204" pitchFamily="34" charset="0"/>
            </a:endParaRPr>
          </a:p>
        </p:txBody>
      </p:sp>
    </p:spTree>
    <p:extLst>
      <p:ext uri="{BB962C8B-B14F-4D97-AF65-F5344CB8AC3E}">
        <p14:creationId xmlns:p14="http://schemas.microsoft.com/office/powerpoint/2010/main" val="42829572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3.xml><?xml version="1.0" encoding="utf-8"?>
<a:theme xmlns:a="http://schemas.openxmlformats.org/drawingml/2006/main" name="1_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4.xml><?xml version="1.0" encoding="utf-8"?>
<a:theme xmlns:a="http://schemas.openxmlformats.org/drawingml/2006/main" name="2_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B947D2B050D5C4FA02DBA76EE49EDD2" ma:contentTypeVersion="22" ma:contentTypeDescription="Create a new document." ma:contentTypeScope="" ma:versionID="59aa77d0dac563179f309d7b1c54de7a">
  <xsd:schema xmlns:xsd="http://www.w3.org/2001/XMLSchema" xmlns:xs="http://www.w3.org/2001/XMLSchema" xmlns:p="http://schemas.microsoft.com/office/2006/metadata/properties" xmlns:ns1="http://schemas.microsoft.com/sharepoint/v3" xmlns:ns2="27b69e5e-84ce-4441-a342-8b92c4ec86c6" xmlns:ns3="141468c5-60ba-4860-92dc-2b273327122d" targetNamespace="http://schemas.microsoft.com/office/2006/metadata/properties" ma:root="true" ma:fieldsID="0d5b8f044cdc118a098fd57c6dc86071" ns1:_="" ns2:_="" ns3:_="">
    <xsd:import namespace="http://schemas.microsoft.com/sharepoint/v3"/>
    <xsd:import namespace="27b69e5e-84ce-4441-a342-8b92c4ec86c6"/>
    <xsd:import namespace="141468c5-60ba-4860-92dc-2b273327122d"/>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dateTime" minOccurs="0"/>
                <xsd:element ref="ns1:_ip_UnifiedCompliancePolicyProperties" minOccurs="0"/>
                <xsd:element ref="ns1:_ip_UnifiedCompliancePolicyUIActio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7b69e5e-84ce-4441-a342-8b92c4ec86c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a1ab6d07-d75c-4653-9c51-b62af2b941e1}" ma:internalName="TaxCatchAll" ma:showField="CatchAllData" ma:web="27b69e5e-84ce-4441-a342-8b92c4ec86c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141468c5-60ba-4860-92dc-2b273327122d"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dateTime" ma:index="19" nillable="true" ma:displayName="dateTime" ma:format="DateTime" ma:internalName="dateTime">
      <xsd:simpleType>
        <xsd:restriction base="dms:DateTime"/>
      </xsd:simpleType>
    </xsd:element>
    <xsd:element name="MediaLengthInSeconds" ma:index="22" nillable="true" ma:displayName="Length (seconds)" ma:internalName="MediaLengthInSeconds" ma:readOnly="true">
      <xsd:simpleType>
        <xsd:restriction base="dms:Unknown"/>
      </xsd:simpleType>
    </xsd:element>
    <xsd:element name="MediaServiceLocation" ma:index="23" nillable="true" ma:displayName="Location" ma:internalName="MediaServiceLocation" ma:readOnly="true">
      <xsd:simpleType>
        <xsd:restriction base="dms:Text"/>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2234e9e8-407e-44b7-9ba3-6f5e8c2a014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dateTime xmlns="141468c5-60ba-4860-92dc-2b273327122d" xsi:nil="true"/>
    <_ip_UnifiedCompliancePolicyProperties xmlns="http://schemas.microsoft.com/sharepoint/v3" xsi:nil="true"/>
    <TaxCatchAll xmlns="27b69e5e-84ce-4441-a342-8b92c4ec86c6" xsi:nil="true"/>
    <lcf76f155ced4ddcb4097134ff3c332f xmlns="141468c5-60ba-4860-92dc-2b273327122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074D945-FC53-4B4C-BDEE-ECE0318BD57C}"/>
</file>

<file path=customXml/itemProps2.xml><?xml version="1.0" encoding="utf-8"?>
<ds:datastoreItem xmlns:ds="http://schemas.openxmlformats.org/officeDocument/2006/customXml" ds:itemID="{67D7C639-A5EA-45EE-9DDD-97B082340FB8}"/>
</file>

<file path=customXml/itemProps3.xml><?xml version="1.0" encoding="utf-8"?>
<ds:datastoreItem xmlns:ds="http://schemas.openxmlformats.org/officeDocument/2006/customXml" ds:itemID="{EB3DE86A-B6A5-413C-B5A6-7B6C4C06169A}"/>
</file>

<file path=docProps/app.xml><?xml version="1.0" encoding="utf-8"?>
<Properties xmlns="http://schemas.openxmlformats.org/officeDocument/2006/extended-properties" xmlns:vt="http://schemas.openxmlformats.org/officeDocument/2006/docPropsVTypes">
  <Template>Facet</Template>
  <TotalTime>1744</TotalTime>
  <Words>2873</Words>
  <Application>Microsoft Office PowerPoint</Application>
  <PresentationFormat>Widescreen</PresentationFormat>
  <Paragraphs>522</Paragraphs>
  <Slides>44</Slides>
  <Notes>6</Notes>
  <HiddenSlides>0</HiddenSlides>
  <MMClips>0</MMClips>
  <ScaleCrop>false</ScaleCrop>
  <HeadingPairs>
    <vt:vector size="6" baseType="variant">
      <vt:variant>
        <vt:lpstr>Fonts Used</vt:lpstr>
      </vt:variant>
      <vt:variant>
        <vt:i4>9</vt:i4>
      </vt:variant>
      <vt:variant>
        <vt:lpstr>Theme</vt:lpstr>
      </vt:variant>
      <vt:variant>
        <vt:i4>6</vt:i4>
      </vt:variant>
      <vt:variant>
        <vt:lpstr>Slide Titles</vt:lpstr>
      </vt:variant>
      <vt:variant>
        <vt:i4>44</vt:i4>
      </vt:variant>
    </vt:vector>
  </HeadingPairs>
  <TitlesOfParts>
    <vt:vector size="59" baseType="lpstr">
      <vt:lpstr>Aptos</vt:lpstr>
      <vt:lpstr>Aptos Display</vt:lpstr>
      <vt:lpstr>Arial</vt:lpstr>
      <vt:lpstr>Calibri</vt:lpstr>
      <vt:lpstr>Calibri Light</vt:lpstr>
      <vt:lpstr>Symbol</vt:lpstr>
      <vt:lpstr>Times New Roman</vt:lpstr>
      <vt:lpstr>Trebuchet MS</vt:lpstr>
      <vt:lpstr>Wingdings 3</vt:lpstr>
      <vt:lpstr>Office Theme</vt:lpstr>
      <vt:lpstr>Facet</vt:lpstr>
      <vt:lpstr>1_Facet</vt:lpstr>
      <vt:lpstr>2_Facet</vt:lpstr>
      <vt:lpstr>1_Office Theme</vt:lpstr>
      <vt:lpstr>2_Office Theme</vt:lpstr>
      <vt:lpstr>PowerPoint Presentation</vt:lpstr>
      <vt:lpstr>Strategic Plan Working Group</vt:lpstr>
      <vt:lpstr>IFTA Strategic Plan Working Group Members</vt:lpstr>
      <vt:lpstr>Process</vt:lpstr>
      <vt:lpstr>Project Approach </vt:lpstr>
      <vt:lpstr>Top 5 Emerging Issues for IFTA, Inc.  </vt:lpstr>
      <vt:lpstr>Top 5 Emerging Issues for IFTA, Inc. </vt:lpstr>
      <vt:lpstr>Autonomous Trucks</vt:lpstr>
      <vt:lpstr>PowerPoint Presentation</vt:lpstr>
      <vt:lpstr>PowerPoint Presentation</vt:lpstr>
      <vt:lpstr>PowerPoint Presentation</vt:lpstr>
      <vt:lpstr>PowerPoint Presentation</vt:lpstr>
      <vt:lpstr>PowerPoint Presentation</vt:lpstr>
      <vt:lpstr>IFTA Past, Present &amp; Future Survey</vt:lpstr>
      <vt:lpstr>IFTA Past, Present &amp; Future Survey</vt:lpstr>
      <vt:lpstr>PowerPoint Presentation</vt:lpstr>
      <vt:lpstr>Distribution of Responses/Ideas by Survey Question </vt:lpstr>
      <vt:lpstr>Respondent Professional Backgrounds</vt:lpstr>
      <vt:lpstr>Word Cloud for Question 1  What are three accomplishments of the organization over the last 3 – 5 years (important milestones, significant efforts, important areas of progress)? </vt:lpstr>
      <vt:lpstr>Phrase Cloud for Question 1  What are three accomplishments of the organization over the last 3 – 5 years (important milestones, significant efforts, important areas of progress)? </vt:lpstr>
      <vt:lpstr>Word Cloud for Question 2  What are 3 setbacks (things that have impeded progress, intruded on plans)? </vt:lpstr>
      <vt:lpstr>Phrase Cloud for Question 2  What are 3 setbacks (things that have impeded progress, intruded on plans)? </vt:lpstr>
      <vt:lpstr>Effectiveness of IFTA, IFTA Current Reality Survey</vt:lpstr>
      <vt:lpstr>Survey Categorization</vt:lpstr>
      <vt:lpstr>IFTA Strategic Planning Process</vt:lpstr>
      <vt:lpstr>IFTA Mission Statement</vt:lpstr>
      <vt:lpstr>IFTA Vision Statement</vt:lpstr>
      <vt:lpstr>Goals, Strategies and Tactics</vt:lpstr>
      <vt:lpstr>IFTA Goals</vt:lpstr>
      <vt:lpstr>Foster Innovative Solutions</vt:lpstr>
      <vt:lpstr>Foster Innovative Solutions</vt:lpstr>
      <vt:lpstr>Maintain Operational Continuity</vt:lpstr>
      <vt:lpstr>Maintain Operational Continuity</vt:lpstr>
      <vt:lpstr>Monitor and Convey Emerging Issues</vt:lpstr>
      <vt:lpstr>Retain Uniformity While Allowing Optional Tax Methodologies</vt:lpstr>
      <vt:lpstr>Retain Uniformity While Allowing Optional Tax Methodologies</vt:lpstr>
      <vt:lpstr>Strengthen Stakeholder Engagement</vt:lpstr>
      <vt:lpstr>Strengthen Stakeholder Engagement </vt:lpstr>
      <vt:lpstr>Maintain and Enhance Communication</vt:lpstr>
      <vt:lpstr>Maintain and Enhance Communication</vt:lpstr>
      <vt:lpstr>Strategic Planning Outcomes</vt:lpstr>
      <vt:lpstr>Implementation</vt:lpstr>
      <vt:lpstr>Federal Transportation Grants</vt:lpstr>
      <vt:lpstr>End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Martin, Andrew</dc:creator>
  <cp:lastModifiedBy>Carmen Martorana</cp:lastModifiedBy>
  <cp:revision>113</cp:revision>
  <dcterms:created xsi:type="dcterms:W3CDTF">2025-04-14T17:10:28Z</dcterms:created>
  <dcterms:modified xsi:type="dcterms:W3CDTF">2025-07-01T02:40:53Z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0x010100CB947D2B050D5C4FA02DBA76EE49EDD2</vt:lpwstr>
  </property>
</Properties>
</file>